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25" autoAdjust="0"/>
  </p:normalViewPr>
  <p:slideViewPr>
    <p:cSldViewPr>
      <p:cViewPr varScale="1">
        <p:scale>
          <a:sx n="157" d="100"/>
          <a:sy n="157" d="100"/>
        </p:scale>
        <p:origin x="-22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32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61A29-E0D7-400F-BBDC-544EFD68AD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7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758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75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01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95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99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72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5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72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5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04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91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8DEBE-BBC5-436C-9FE4-B49FE7561212}" type="datetimeFigureOut">
              <a:rPr lang="ko-KR" altLang="en-US" smtClean="0"/>
              <a:t>2017-02-10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1507-9CBE-4DD2-93A8-EEB0C935895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15" y="6165304"/>
            <a:ext cx="1504013" cy="577215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0" y="-27384"/>
            <a:ext cx="914400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9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다인애드피아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신규홈피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수정사항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88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전단 레이아웃에 </a:t>
            </a:r>
            <a:r>
              <a:rPr lang="ko-KR" altLang="en-US" dirty="0" err="1" smtClean="0"/>
              <a:t>접지칼선</a:t>
            </a:r>
            <a:r>
              <a:rPr lang="ko-KR" altLang="en-US" dirty="0" smtClean="0"/>
              <a:t> 추가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88761"/>
            <a:ext cx="7812360" cy="516149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228184" y="3140969"/>
            <a:ext cx="158417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48064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solidFill>
                  <a:srgbClr val="0070C0"/>
                </a:solidFill>
              </a:rPr>
              <a:t>오승준 실장 전달 예정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7" name="직선 화살표 연결선 6"/>
          <p:cNvCxnSpPr>
            <a:stCxn id="5" idx="3"/>
            <a:endCxn id="6" idx="3"/>
          </p:cNvCxnSpPr>
          <p:nvPr/>
        </p:nvCxnSpPr>
        <p:spPr>
          <a:xfrm>
            <a:off x="7812360" y="3609021"/>
            <a:ext cx="144016" cy="2308901"/>
          </a:xfrm>
          <a:prstGeom prst="bentConnector3">
            <a:avLst>
              <a:gd name="adj1" fmla="val 258732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4208" y="3239688"/>
            <a:ext cx="1440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err="1" smtClean="0">
                <a:solidFill>
                  <a:srgbClr val="0070C0"/>
                </a:solidFill>
              </a:rPr>
              <a:t>접지물</a:t>
            </a:r>
            <a:r>
              <a:rPr lang="ko-KR" altLang="en-US" sz="1200" dirty="0" smtClean="0">
                <a:solidFill>
                  <a:srgbClr val="0070C0"/>
                </a:solidFill>
              </a:rPr>
              <a:t> 템플릿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기본 카테고리 정리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 smtClean="0">
                <a:solidFill>
                  <a:srgbClr val="0070C0"/>
                </a:solidFill>
              </a:rPr>
              <a:t>대분류</a:t>
            </a:r>
            <a:r>
              <a:rPr lang="ko-KR" altLang="en-US" sz="1800" dirty="0" smtClean="0">
                <a:solidFill>
                  <a:srgbClr val="0070C0"/>
                </a:solidFill>
              </a:rPr>
              <a:t> 변경사항 </a:t>
            </a:r>
            <a:r>
              <a:rPr lang="en-US" altLang="ko-KR" sz="1800" dirty="0" smtClean="0">
                <a:solidFill>
                  <a:srgbClr val="0070C0"/>
                </a:solidFill>
              </a:rPr>
              <a:t>– </a:t>
            </a:r>
            <a:r>
              <a:rPr lang="ko-KR" altLang="en-US" sz="1800" dirty="0" smtClean="0">
                <a:solidFill>
                  <a:srgbClr val="0070C0"/>
                </a:solidFill>
              </a:rPr>
              <a:t>지질</a:t>
            </a:r>
            <a:r>
              <a:rPr lang="en-US" altLang="ko-KR" sz="1800" dirty="0" smtClean="0">
                <a:solidFill>
                  <a:srgbClr val="0070C0"/>
                </a:solidFill>
              </a:rPr>
              <a:t>,</a:t>
            </a:r>
            <a:r>
              <a:rPr lang="ko-KR" altLang="en-US" sz="1800" dirty="0" smtClean="0">
                <a:solidFill>
                  <a:srgbClr val="0070C0"/>
                </a:solidFill>
              </a:rPr>
              <a:t>도수</a:t>
            </a:r>
            <a:r>
              <a:rPr lang="en-US" altLang="ko-KR" sz="1800" dirty="0" smtClean="0">
                <a:solidFill>
                  <a:srgbClr val="0070C0"/>
                </a:solidFill>
              </a:rPr>
              <a:t>,</a:t>
            </a:r>
            <a:r>
              <a:rPr lang="ko-KR" altLang="en-US" sz="1800" dirty="0" smtClean="0">
                <a:solidFill>
                  <a:srgbClr val="0070C0"/>
                </a:solidFill>
              </a:rPr>
              <a:t>규격</a:t>
            </a:r>
            <a:r>
              <a:rPr lang="en-US" altLang="ko-KR" sz="1800" dirty="0" smtClean="0">
                <a:solidFill>
                  <a:srgbClr val="0070C0"/>
                </a:solidFill>
              </a:rPr>
              <a:t>,</a:t>
            </a:r>
            <a:r>
              <a:rPr lang="ko-KR" altLang="en-US" sz="1800" dirty="0" smtClean="0">
                <a:solidFill>
                  <a:srgbClr val="0070C0"/>
                </a:solidFill>
              </a:rPr>
              <a:t>수량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r>
              <a:rPr lang="ko-KR" altLang="en-US" sz="1800" dirty="0" err="1" smtClean="0">
                <a:solidFill>
                  <a:srgbClr val="0070C0"/>
                </a:solidFill>
              </a:rPr>
              <a:t>수입지항목</a:t>
            </a:r>
            <a:r>
              <a:rPr lang="ko-KR" altLang="en-US" sz="1800" dirty="0" smtClean="0">
                <a:solidFill>
                  <a:srgbClr val="0070C0"/>
                </a:solidFill>
              </a:rPr>
              <a:t> </a:t>
            </a:r>
            <a:r>
              <a:rPr lang="en-US" altLang="ko-KR" sz="1800" dirty="0" smtClean="0">
                <a:solidFill>
                  <a:srgbClr val="0070C0"/>
                </a:solidFill>
              </a:rPr>
              <a:t>– </a:t>
            </a:r>
            <a:r>
              <a:rPr lang="en-US" altLang="ko-KR" sz="1800" dirty="0" smtClean="0">
                <a:solidFill>
                  <a:srgbClr val="0070C0"/>
                </a:solidFill>
              </a:rPr>
              <a:t>A,B,</a:t>
            </a:r>
            <a:r>
              <a:rPr lang="ko-KR" altLang="en-US" sz="1800" dirty="0" smtClean="0">
                <a:solidFill>
                  <a:srgbClr val="0070C0"/>
                </a:solidFill>
              </a:rPr>
              <a:t>특수지 </a:t>
            </a:r>
            <a:r>
              <a:rPr lang="en-US" altLang="ko-KR" sz="1800" dirty="0" smtClean="0">
                <a:solidFill>
                  <a:srgbClr val="0070C0"/>
                </a:solidFill>
              </a:rPr>
              <a:t>“</a:t>
            </a:r>
            <a:r>
              <a:rPr lang="ko-KR" altLang="en-US" sz="1800" dirty="0" err="1" smtClean="0">
                <a:solidFill>
                  <a:srgbClr val="FF0000"/>
                </a:solidFill>
              </a:rPr>
              <a:t>수입지명함</a:t>
            </a:r>
            <a:r>
              <a:rPr lang="en-US" altLang="ko-KR" sz="1800" dirty="0" smtClean="0">
                <a:solidFill>
                  <a:srgbClr val="0070C0"/>
                </a:solidFill>
              </a:rPr>
              <a:t>”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으로통합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r>
              <a:rPr lang="ko-KR" altLang="en-US" sz="1800" dirty="0" err="1" smtClean="0">
                <a:solidFill>
                  <a:srgbClr val="0070C0"/>
                </a:solidFill>
              </a:rPr>
              <a:t>일반지항목</a:t>
            </a:r>
            <a:r>
              <a:rPr lang="ko-KR" altLang="en-US" sz="1800" dirty="0" smtClean="0">
                <a:solidFill>
                  <a:srgbClr val="0070C0"/>
                </a:solidFill>
              </a:rPr>
              <a:t> </a:t>
            </a:r>
            <a:r>
              <a:rPr lang="en-US" altLang="ko-KR" sz="1800" dirty="0" smtClean="0">
                <a:solidFill>
                  <a:srgbClr val="0070C0"/>
                </a:solidFill>
              </a:rPr>
              <a:t>– 250</a:t>
            </a:r>
            <a:r>
              <a:rPr lang="ko-KR" altLang="en-US" sz="1800" dirty="0" smtClean="0">
                <a:solidFill>
                  <a:srgbClr val="0070C0"/>
                </a:solidFill>
              </a:rPr>
              <a:t>코팅</a:t>
            </a:r>
            <a:r>
              <a:rPr lang="en-US" altLang="ko-KR" sz="1800" dirty="0" smtClean="0">
                <a:solidFill>
                  <a:srgbClr val="0070C0"/>
                </a:solidFill>
              </a:rPr>
              <a:t> </a:t>
            </a:r>
            <a:r>
              <a:rPr lang="ko-KR" altLang="en-US" sz="1800" dirty="0" smtClean="0">
                <a:solidFill>
                  <a:srgbClr val="0070C0"/>
                </a:solidFill>
              </a:rPr>
              <a:t>일반명함에 추가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r>
              <a:rPr lang="ko-KR" altLang="en-US" sz="1800" dirty="0" smtClean="0">
                <a:solidFill>
                  <a:srgbClr val="0070C0"/>
                </a:solidFill>
              </a:rPr>
              <a:t>중철</a:t>
            </a:r>
            <a:r>
              <a:rPr lang="en-US" altLang="ko-KR" sz="1800" dirty="0" smtClean="0">
                <a:solidFill>
                  <a:srgbClr val="0070C0"/>
                </a:solidFill>
              </a:rPr>
              <a:t>, </a:t>
            </a:r>
            <a:r>
              <a:rPr lang="ko-KR" altLang="en-US" sz="1800" dirty="0" smtClean="0">
                <a:solidFill>
                  <a:srgbClr val="0070C0"/>
                </a:solidFill>
              </a:rPr>
              <a:t>무선제본책자 </a:t>
            </a:r>
            <a:r>
              <a:rPr lang="en-US" altLang="ko-KR" sz="1800" dirty="0" smtClean="0">
                <a:solidFill>
                  <a:srgbClr val="0070C0"/>
                </a:solidFill>
              </a:rPr>
              <a:t>– 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카다록으로</a:t>
            </a:r>
            <a:r>
              <a:rPr lang="ko-KR" altLang="en-US" sz="1800" dirty="0" smtClean="0">
                <a:solidFill>
                  <a:srgbClr val="0070C0"/>
                </a:solidFill>
              </a:rPr>
              <a:t> 통합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r>
              <a:rPr lang="ko-KR" altLang="en-US" sz="1800" dirty="0" smtClean="0">
                <a:solidFill>
                  <a:srgbClr val="0070C0"/>
                </a:solidFill>
              </a:rPr>
              <a:t>독판</a:t>
            </a:r>
            <a:r>
              <a:rPr lang="en-US" altLang="ko-KR" sz="1800" dirty="0" smtClean="0">
                <a:solidFill>
                  <a:srgbClr val="0070C0"/>
                </a:solidFill>
              </a:rPr>
              <a:t>, </a:t>
            </a:r>
            <a:r>
              <a:rPr lang="ko-KR" altLang="en-US" sz="1800" dirty="0" smtClean="0">
                <a:solidFill>
                  <a:srgbClr val="0070C0"/>
                </a:solidFill>
              </a:rPr>
              <a:t>합판전단도 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대분류</a:t>
            </a:r>
            <a:r>
              <a:rPr lang="ko-KR" altLang="en-US" sz="1800" dirty="0" smtClean="0">
                <a:solidFill>
                  <a:srgbClr val="0070C0"/>
                </a:solidFill>
              </a:rPr>
              <a:t> 변경사항적용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r>
              <a:rPr lang="ko-KR" altLang="en-US" sz="1800" dirty="0" smtClean="0">
                <a:solidFill>
                  <a:srgbClr val="0070C0"/>
                </a:solidFill>
              </a:rPr>
              <a:t>상품이미지 하단에 템플릿과 상품이미지 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칼선항목</a:t>
            </a:r>
            <a:r>
              <a:rPr lang="ko-KR" altLang="en-US" sz="1800" dirty="0" smtClean="0">
                <a:solidFill>
                  <a:srgbClr val="0070C0"/>
                </a:solidFill>
              </a:rPr>
              <a:t> </a:t>
            </a:r>
            <a:r>
              <a:rPr lang="en-US" altLang="ko-KR" sz="1800" dirty="0" smtClean="0">
                <a:solidFill>
                  <a:srgbClr val="0070C0"/>
                </a:solidFill>
              </a:rPr>
              <a:t>3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종추가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r>
              <a:rPr lang="ko-KR" altLang="en-US" sz="1800" dirty="0" err="1" smtClean="0">
                <a:solidFill>
                  <a:srgbClr val="0070C0"/>
                </a:solidFill>
              </a:rPr>
              <a:t>메인페이지에</a:t>
            </a:r>
            <a:r>
              <a:rPr lang="ko-KR" altLang="en-US" sz="1800" dirty="0" smtClean="0">
                <a:solidFill>
                  <a:srgbClr val="0070C0"/>
                </a:solidFill>
              </a:rPr>
              <a:t> 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홈피</a:t>
            </a:r>
            <a:r>
              <a:rPr lang="ko-KR" altLang="en-US" sz="1800" dirty="0" smtClean="0">
                <a:solidFill>
                  <a:srgbClr val="0070C0"/>
                </a:solidFill>
              </a:rPr>
              <a:t> 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칼선방</a:t>
            </a:r>
            <a:r>
              <a:rPr lang="ko-KR" altLang="en-US" sz="1800" dirty="0" smtClean="0">
                <a:solidFill>
                  <a:srgbClr val="0070C0"/>
                </a:solidFill>
              </a:rPr>
              <a:t> 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바로가기</a:t>
            </a:r>
            <a:r>
              <a:rPr lang="ko-KR" altLang="en-US" sz="1800" dirty="0" smtClean="0">
                <a:solidFill>
                  <a:srgbClr val="0070C0"/>
                </a:solidFill>
              </a:rPr>
              <a:t> 추가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r>
              <a:rPr lang="ko-KR" altLang="en-US" sz="1800" dirty="0" err="1" smtClean="0">
                <a:solidFill>
                  <a:srgbClr val="0070C0"/>
                </a:solidFill>
              </a:rPr>
              <a:t>메인페이지</a:t>
            </a:r>
            <a:r>
              <a:rPr lang="ko-KR" altLang="en-US" sz="1800" dirty="0" smtClean="0">
                <a:solidFill>
                  <a:srgbClr val="0070C0"/>
                </a:solidFill>
              </a:rPr>
              <a:t> 인쇄가이드에 인쇄규약추가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r>
              <a:rPr lang="ko-KR" altLang="en-US" sz="1800" dirty="0" smtClean="0">
                <a:solidFill>
                  <a:srgbClr val="0070C0"/>
                </a:solidFill>
              </a:rPr>
              <a:t>로그인 전 주문하기에서 금액 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확인할수</a:t>
            </a:r>
            <a:r>
              <a:rPr lang="ko-KR" altLang="en-US" sz="1800" dirty="0" smtClean="0">
                <a:solidFill>
                  <a:srgbClr val="0070C0"/>
                </a:solidFill>
              </a:rPr>
              <a:t> 있도록 수정요망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r>
              <a:rPr lang="ko-KR" altLang="en-US" sz="1800" dirty="0" smtClean="0">
                <a:solidFill>
                  <a:srgbClr val="0070C0"/>
                </a:solidFill>
              </a:rPr>
              <a:t>전화번호 안내 변경된 번호로 수정</a:t>
            </a:r>
            <a:r>
              <a:rPr lang="en-US" altLang="ko-KR" sz="1800" dirty="0" smtClean="0">
                <a:solidFill>
                  <a:srgbClr val="0070C0"/>
                </a:solidFill>
              </a:rPr>
              <a:t>(</a:t>
            </a:r>
            <a:r>
              <a:rPr lang="ko-KR" altLang="en-US" sz="1800" dirty="0" smtClean="0">
                <a:solidFill>
                  <a:srgbClr val="0070C0"/>
                </a:solidFill>
              </a:rPr>
              <a:t>원격지원상단전화</a:t>
            </a:r>
            <a:r>
              <a:rPr lang="en-US" altLang="ko-KR" sz="1800" dirty="0" smtClean="0">
                <a:solidFill>
                  <a:srgbClr val="0070C0"/>
                </a:solidFill>
              </a:rPr>
              <a:t>-</a:t>
            </a:r>
            <a:r>
              <a:rPr lang="ko-KR" altLang="en-US" sz="1800" dirty="0" smtClean="0">
                <a:solidFill>
                  <a:srgbClr val="0070C0"/>
                </a:solidFill>
              </a:rPr>
              <a:t>상단을 상담으로</a:t>
            </a:r>
            <a:r>
              <a:rPr lang="en-US" altLang="ko-KR" sz="1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ko-KR" altLang="en-US" sz="1800" dirty="0" err="1" smtClean="0">
                <a:solidFill>
                  <a:srgbClr val="0070C0"/>
                </a:solidFill>
              </a:rPr>
              <a:t>견적상담신청란에</a:t>
            </a:r>
            <a:r>
              <a:rPr lang="ko-KR" altLang="en-US" sz="1800" dirty="0" smtClean="0">
                <a:solidFill>
                  <a:srgbClr val="0070C0"/>
                </a:solidFill>
              </a:rPr>
              <a:t> 필요한 기본요소</a:t>
            </a:r>
            <a:r>
              <a:rPr lang="en-US" altLang="ko-KR" sz="1800" dirty="0" smtClean="0">
                <a:solidFill>
                  <a:srgbClr val="0070C0"/>
                </a:solidFill>
              </a:rPr>
              <a:t>(</a:t>
            </a:r>
            <a:r>
              <a:rPr lang="ko-KR" altLang="en-US" sz="1800" dirty="0" smtClean="0">
                <a:solidFill>
                  <a:srgbClr val="0070C0"/>
                </a:solidFill>
              </a:rPr>
              <a:t>용지</a:t>
            </a:r>
            <a:r>
              <a:rPr lang="en-US" altLang="ko-KR" sz="1800" dirty="0" smtClean="0">
                <a:solidFill>
                  <a:srgbClr val="0070C0"/>
                </a:solidFill>
              </a:rPr>
              <a:t>,</a:t>
            </a:r>
            <a:r>
              <a:rPr lang="ko-KR" altLang="en-US" sz="1800" dirty="0" smtClean="0">
                <a:solidFill>
                  <a:srgbClr val="0070C0"/>
                </a:solidFill>
              </a:rPr>
              <a:t>도수</a:t>
            </a:r>
            <a:r>
              <a:rPr lang="en-US" altLang="ko-KR" sz="1800" dirty="0" smtClean="0">
                <a:solidFill>
                  <a:srgbClr val="0070C0"/>
                </a:solidFill>
              </a:rPr>
              <a:t>,</a:t>
            </a:r>
            <a:r>
              <a:rPr lang="ko-KR" altLang="en-US" sz="1800" dirty="0" smtClean="0">
                <a:solidFill>
                  <a:srgbClr val="0070C0"/>
                </a:solidFill>
              </a:rPr>
              <a:t>수량</a:t>
            </a:r>
            <a:r>
              <a:rPr lang="en-US" altLang="ko-KR" sz="1800" dirty="0" smtClean="0">
                <a:solidFill>
                  <a:srgbClr val="0070C0"/>
                </a:solidFill>
              </a:rPr>
              <a:t>,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후가공등</a:t>
            </a:r>
            <a:r>
              <a:rPr lang="ko-KR" altLang="en-US" sz="1800" dirty="0" smtClean="0">
                <a:solidFill>
                  <a:srgbClr val="0070C0"/>
                </a:solidFill>
              </a:rPr>
              <a:t> 미리 예시</a:t>
            </a:r>
            <a:r>
              <a:rPr lang="en-US" altLang="ko-KR" sz="1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ko-KR" altLang="en-US" sz="1800" dirty="0" smtClean="0">
                <a:solidFill>
                  <a:srgbClr val="0070C0"/>
                </a:solidFill>
              </a:rPr>
              <a:t>전단레이아웃에 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접지칼선</a:t>
            </a:r>
            <a:r>
              <a:rPr lang="ko-KR" altLang="en-US" sz="1800" dirty="0" smtClean="0">
                <a:solidFill>
                  <a:srgbClr val="0070C0"/>
                </a:solidFill>
              </a:rPr>
              <a:t> 추가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ko-KR" sz="1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 t="22830" r="28652" b="48266"/>
          <a:stretch/>
        </p:blipFill>
        <p:spPr bwMode="auto">
          <a:xfrm>
            <a:off x="251520" y="404664"/>
            <a:ext cx="8644825" cy="328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53088" y="1916832"/>
            <a:ext cx="79208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87624" y="1503566"/>
            <a:ext cx="792088" cy="629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051720" y="1006366"/>
            <a:ext cx="792088" cy="134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15816" y="1033842"/>
            <a:ext cx="1080120" cy="2467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796136" y="790837"/>
            <a:ext cx="936104" cy="712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871918" y="1656089"/>
            <a:ext cx="652410" cy="260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596335" y="434472"/>
            <a:ext cx="1300009" cy="1122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031130" y="1508180"/>
            <a:ext cx="933352" cy="537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4" idx="2"/>
            <a:endCxn id="14" idx="1"/>
          </p:cNvCxnSpPr>
          <p:nvPr/>
        </p:nvCxnSpPr>
        <p:spPr>
          <a:xfrm rot="16200000" flipH="1">
            <a:off x="-322555" y="3420567"/>
            <a:ext cx="2370101" cy="22672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5858" y="4395815"/>
            <a:ext cx="184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0070C0"/>
                </a:solidFill>
              </a:rPr>
              <a:t>카다록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책자</a:t>
            </a:r>
            <a:r>
              <a:rPr lang="en-US" altLang="ko-KR" dirty="0" smtClean="0">
                <a:solidFill>
                  <a:srgbClr val="0070C0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rgbClr val="0070C0"/>
                </a:solidFill>
              </a:rPr>
              <a:t>항목으로 수정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721" y="5157192"/>
            <a:ext cx="288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0070C0"/>
                </a:solidFill>
              </a:rPr>
              <a:t>수입지명함으로</a:t>
            </a:r>
            <a:r>
              <a:rPr lang="ko-KR" altLang="en-US" dirty="0" smtClean="0">
                <a:solidFill>
                  <a:srgbClr val="0070C0"/>
                </a:solidFill>
              </a:rPr>
              <a:t> 통합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19" name="직선 화살표 연결선 18"/>
          <p:cNvCxnSpPr>
            <a:stCxn id="6" idx="1"/>
            <a:endCxn id="18" idx="1"/>
          </p:cNvCxnSpPr>
          <p:nvPr/>
        </p:nvCxnSpPr>
        <p:spPr>
          <a:xfrm rot="10800000" flipV="1">
            <a:off x="445722" y="1818210"/>
            <a:ext cx="741903" cy="3523647"/>
          </a:xfrm>
          <a:prstGeom prst="bentConnector3">
            <a:avLst>
              <a:gd name="adj1" fmla="val 13081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55877" y="3964414"/>
            <a:ext cx="219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스티커 </a:t>
            </a:r>
            <a:r>
              <a:rPr lang="ko-KR" altLang="en-US" dirty="0" err="1" smtClean="0">
                <a:solidFill>
                  <a:srgbClr val="0070C0"/>
                </a:solidFill>
              </a:rPr>
              <a:t>대분류</a:t>
            </a:r>
            <a:r>
              <a:rPr lang="ko-KR" altLang="en-US" dirty="0" smtClean="0">
                <a:solidFill>
                  <a:srgbClr val="0070C0"/>
                </a:solidFill>
              </a:rPr>
              <a:t> 안에 지질과 </a:t>
            </a:r>
            <a:r>
              <a:rPr lang="ko-KR" altLang="en-US" dirty="0" err="1" smtClean="0">
                <a:solidFill>
                  <a:srgbClr val="0070C0"/>
                </a:solidFill>
              </a:rPr>
              <a:t>수량별로</a:t>
            </a:r>
            <a:r>
              <a:rPr lang="ko-KR" altLang="en-US" dirty="0" smtClean="0">
                <a:solidFill>
                  <a:srgbClr val="0070C0"/>
                </a:solidFill>
              </a:rPr>
              <a:t> 정렬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</a:rPr>
              <a:t>금액은 기존유지</a:t>
            </a:r>
            <a:r>
              <a:rPr lang="en-US" altLang="ko-KR" dirty="0" smtClean="0">
                <a:solidFill>
                  <a:srgbClr val="0070C0"/>
                </a:solidFill>
              </a:rPr>
              <a:t>)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32" name="직선 화살표 연결선 31"/>
          <p:cNvCxnSpPr>
            <a:stCxn id="7" idx="2"/>
            <a:endCxn id="30" idx="1"/>
          </p:cNvCxnSpPr>
          <p:nvPr/>
        </p:nvCxnSpPr>
        <p:spPr>
          <a:xfrm rot="16200000" flipH="1">
            <a:off x="1913221" y="2883422"/>
            <a:ext cx="2077199" cy="1008113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8" idx="2"/>
            <a:endCxn id="30" idx="1"/>
          </p:cNvCxnSpPr>
          <p:nvPr/>
        </p:nvCxnSpPr>
        <p:spPr>
          <a:xfrm>
            <a:off x="3455876" y="3501008"/>
            <a:ext cx="1" cy="9250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31130" y="1576660"/>
            <a:ext cx="111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solidFill>
                  <a:srgbClr val="FF0000"/>
                </a:solidFill>
              </a:rPr>
              <a:t>테이블셋팅지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ko-KR" altLang="en-US" sz="1000" dirty="0" err="1" smtClean="0">
                <a:solidFill>
                  <a:srgbClr val="FF0000"/>
                </a:solidFill>
              </a:rPr>
              <a:t>떡메모</a:t>
            </a:r>
            <a:r>
              <a:rPr lang="ko-KR" altLang="en-US" sz="1000" dirty="0" err="1">
                <a:solidFill>
                  <a:srgbClr val="FF0000"/>
                </a:solidFill>
              </a:rPr>
              <a:t>지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cxnSp>
        <p:nvCxnSpPr>
          <p:cNvPr id="45" name="직선 화살표 연결선 44"/>
          <p:cNvCxnSpPr>
            <a:stCxn id="9" idx="2"/>
            <a:endCxn id="46" idx="0"/>
          </p:cNvCxnSpPr>
          <p:nvPr/>
        </p:nvCxnSpPr>
        <p:spPr>
          <a:xfrm>
            <a:off x="6264188" y="1503566"/>
            <a:ext cx="0" cy="3515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8024" y="50186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초대장</a:t>
            </a:r>
            <a:r>
              <a:rPr lang="en-US" altLang="ko-KR" dirty="0" smtClean="0">
                <a:solidFill>
                  <a:srgbClr val="0070C0"/>
                </a:solidFill>
              </a:rPr>
              <a:t>/</a:t>
            </a:r>
            <a:r>
              <a:rPr lang="ko-KR" altLang="en-US" dirty="0" err="1" smtClean="0">
                <a:solidFill>
                  <a:srgbClr val="0070C0"/>
                </a:solidFill>
              </a:rPr>
              <a:t>리플릿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</a:rPr>
              <a:t>대분류</a:t>
            </a:r>
            <a:r>
              <a:rPr lang="ko-KR" altLang="en-US" dirty="0" smtClean="0">
                <a:solidFill>
                  <a:srgbClr val="0070C0"/>
                </a:solidFill>
              </a:rPr>
              <a:t> 후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err="1" smtClean="0">
                <a:solidFill>
                  <a:srgbClr val="0070C0"/>
                </a:solidFill>
              </a:rPr>
              <a:t>수입지나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</a:rPr>
              <a:t>일반지</a:t>
            </a:r>
            <a:r>
              <a:rPr lang="ko-KR" altLang="en-US" dirty="0" smtClean="0">
                <a:solidFill>
                  <a:srgbClr val="0070C0"/>
                </a:solidFill>
              </a:rPr>
              <a:t> 처럼 분류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54" name="직선 화살표 연결선 53"/>
          <p:cNvCxnSpPr>
            <a:stCxn id="10" idx="1"/>
            <a:endCxn id="55" idx="0"/>
          </p:cNvCxnSpPr>
          <p:nvPr/>
        </p:nvCxnSpPr>
        <p:spPr>
          <a:xfrm flipH="1">
            <a:off x="6732240" y="1786461"/>
            <a:ext cx="139678" cy="562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70075" y="2348880"/>
            <a:ext cx="72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삭제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61" name="직선 화살표 연결선 60"/>
          <p:cNvCxnSpPr>
            <a:stCxn id="11" idx="2"/>
            <a:endCxn id="62" idx="3"/>
          </p:cNvCxnSpPr>
          <p:nvPr/>
        </p:nvCxnSpPr>
        <p:spPr>
          <a:xfrm rot="5400000">
            <a:off x="6840222" y="2843912"/>
            <a:ext cx="2693239" cy="11899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660232" y="3788366"/>
            <a:ext cx="1467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임시 삭제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단가 </a:t>
            </a:r>
            <a:r>
              <a:rPr lang="ko-KR" altLang="en-US" dirty="0" err="1" smtClean="0">
                <a:solidFill>
                  <a:srgbClr val="0070C0"/>
                </a:solidFill>
              </a:rPr>
              <a:t>완성후</a:t>
            </a:r>
            <a:r>
              <a:rPr lang="ko-KR" altLang="en-US" dirty="0" smtClean="0">
                <a:solidFill>
                  <a:srgbClr val="0070C0"/>
                </a:solidFill>
              </a:rPr>
              <a:t> 추가예정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기본옵션 수정요청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r="2279"/>
          <a:stretch/>
        </p:blipFill>
        <p:spPr>
          <a:xfrm>
            <a:off x="1187625" y="1268761"/>
            <a:ext cx="6264696" cy="489408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995936" y="1844824"/>
            <a:ext cx="31683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12"/>
          <p:cNvCxnSpPr>
            <a:stCxn id="5" idx="3"/>
            <a:endCxn id="7" idx="3"/>
          </p:cNvCxnSpPr>
          <p:nvPr/>
        </p:nvCxnSpPr>
        <p:spPr>
          <a:xfrm flipH="1" flipV="1">
            <a:off x="6789317" y="1447910"/>
            <a:ext cx="374971" cy="504926"/>
          </a:xfrm>
          <a:prstGeom prst="bentConnector3">
            <a:avLst>
              <a:gd name="adj1" fmla="val -60965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46820" y="1124744"/>
            <a:ext cx="144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삭제후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smtClean="0">
                <a:solidFill>
                  <a:srgbClr val="FF0000"/>
                </a:solidFill>
              </a:rPr>
              <a:t>지질로 변경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95936" y="2105236"/>
            <a:ext cx="31683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2"/>
          <p:cNvCxnSpPr>
            <a:stCxn id="16" idx="3"/>
            <a:endCxn id="18" idx="3"/>
          </p:cNvCxnSpPr>
          <p:nvPr/>
        </p:nvCxnSpPr>
        <p:spPr>
          <a:xfrm flipH="1">
            <a:off x="7148187" y="2213248"/>
            <a:ext cx="16101" cy="575518"/>
          </a:xfrm>
          <a:prstGeom prst="bentConnector3">
            <a:avLst>
              <a:gd name="adj1" fmla="val -1419788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68068" y="2465600"/>
            <a:ext cx="108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도수로 변경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006188" y="3147352"/>
            <a:ext cx="31683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12"/>
          <p:cNvCxnSpPr>
            <a:stCxn id="28" idx="1"/>
            <a:endCxn id="5" idx="1"/>
          </p:cNvCxnSpPr>
          <p:nvPr/>
        </p:nvCxnSpPr>
        <p:spPr>
          <a:xfrm rot="10800000">
            <a:off x="3995936" y="1952836"/>
            <a:ext cx="10252" cy="1302528"/>
          </a:xfrm>
          <a:prstGeom prst="bentConnector3">
            <a:avLst>
              <a:gd name="adj1" fmla="val 232980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42092" y="26041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이동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26" y="1179301"/>
            <a:ext cx="1376940" cy="1968051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7596336" y="1052736"/>
            <a:ext cx="1512168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화살표 연결선 12"/>
          <p:cNvCxnSpPr>
            <a:stCxn id="40" idx="2"/>
            <a:endCxn id="43" idx="0"/>
          </p:cNvCxnSpPr>
          <p:nvPr/>
        </p:nvCxnSpPr>
        <p:spPr>
          <a:xfrm rot="16200000" flipH="1">
            <a:off x="8099522" y="3753905"/>
            <a:ext cx="505797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63951" y="4006805"/>
            <a:ext cx="13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간단견적 예시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24712" r="3540" b="10826"/>
          <a:stretch/>
        </p:blipFill>
        <p:spPr>
          <a:xfrm>
            <a:off x="4004388" y="4712696"/>
            <a:ext cx="3498772" cy="384935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3987884" y="4653136"/>
            <a:ext cx="35152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1" name="직선 화살표 연결선 12"/>
          <p:cNvCxnSpPr>
            <a:stCxn id="50" idx="3"/>
            <a:endCxn id="52" idx="0"/>
          </p:cNvCxnSpPr>
          <p:nvPr/>
        </p:nvCxnSpPr>
        <p:spPr>
          <a:xfrm>
            <a:off x="7503160" y="4905164"/>
            <a:ext cx="911524" cy="19246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26214" y="5097631"/>
            <a:ext cx="13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총결제금액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추</a:t>
            </a:r>
            <a:r>
              <a:rPr lang="ko-KR" altLang="en-US" dirty="0">
                <a:solidFill>
                  <a:srgbClr val="FF0000"/>
                </a:solidFill>
              </a:rPr>
              <a:t>가</a:t>
            </a:r>
          </a:p>
        </p:txBody>
      </p:sp>
    </p:spTree>
    <p:extLst>
      <p:ext uri="{BB962C8B-B14F-4D97-AF65-F5344CB8AC3E}">
        <p14:creationId xmlns:p14="http://schemas.microsoft.com/office/powerpoint/2010/main" val="245308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rgbClr val="0070C0"/>
                </a:solidFill>
              </a:rPr>
              <a:t>수입지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>
                <a:solidFill>
                  <a:srgbClr val="0070C0"/>
                </a:solidFill>
              </a:rPr>
              <a:t>일반수입지 재질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o-KR" altLang="en-US" sz="1800" dirty="0" err="1" smtClean="0"/>
              <a:t>누보지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휘라레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린넨커버</a:t>
            </a:r>
            <a:r>
              <a:rPr lang="en-US" altLang="ko-KR" sz="1800" dirty="0" smtClean="0"/>
              <a:t>) / </a:t>
            </a:r>
            <a:r>
              <a:rPr lang="ko-KR" altLang="en-US" sz="1800" dirty="0" err="1" smtClean="0"/>
              <a:t>유니트백색</a:t>
            </a:r>
            <a:r>
              <a:rPr lang="en-US" altLang="ko-KR" sz="1800" dirty="0" smtClean="0"/>
              <a:t>233g / </a:t>
            </a:r>
            <a:r>
              <a:rPr lang="ko-KR" altLang="en-US" sz="1800" dirty="0" err="1" smtClean="0"/>
              <a:t>그레이스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팝셋화이트펄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메탈릭골드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 </a:t>
            </a:r>
            <a:r>
              <a:rPr lang="ko-KR" altLang="en-US" sz="1800" dirty="0" err="1" smtClean="0"/>
              <a:t>메탈릭실버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스타드림화이트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스타드림실버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스타드림골드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유포지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컨셉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다이너스티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탄트지</a:t>
            </a:r>
            <a:r>
              <a:rPr lang="en-US" altLang="ko-KR" sz="1800" dirty="0" smtClean="0"/>
              <a:t>200g / </a:t>
            </a:r>
            <a:r>
              <a:rPr lang="ko-KR" altLang="en-US" sz="1800" dirty="0" err="1" smtClean="0"/>
              <a:t>크라프트</a:t>
            </a:r>
            <a:r>
              <a:rPr lang="en-US" altLang="ko-KR" sz="1800" dirty="0" smtClean="0"/>
              <a:t>250g / </a:t>
            </a:r>
            <a:r>
              <a:rPr lang="ko-KR" altLang="en-US" sz="1800" dirty="0" smtClean="0"/>
              <a:t>스코틀랜드</a:t>
            </a:r>
            <a:r>
              <a:rPr lang="en-US" altLang="ko-KR" sz="1800" dirty="0" smtClean="0"/>
              <a:t>240g / </a:t>
            </a:r>
            <a:r>
              <a:rPr lang="ko-KR" altLang="en-US" sz="1800" dirty="0" err="1" smtClean="0"/>
              <a:t>랑데뷰울트라화이트</a:t>
            </a:r>
            <a:r>
              <a:rPr lang="en-US" altLang="ko-KR" sz="1800" dirty="0" smtClean="0"/>
              <a:t>210g / </a:t>
            </a:r>
            <a:r>
              <a:rPr lang="ko-KR" altLang="en-US" sz="1800" dirty="0" err="1" smtClean="0"/>
              <a:t>머쉬멜로우</a:t>
            </a:r>
            <a:r>
              <a:rPr lang="en-US" altLang="ko-KR" sz="1800" dirty="0" smtClean="0"/>
              <a:t>209g</a:t>
            </a:r>
          </a:p>
          <a:p>
            <a:r>
              <a:rPr lang="ko-KR" altLang="en-US" sz="1800" dirty="0" err="1" smtClean="0">
                <a:solidFill>
                  <a:srgbClr val="0070C0"/>
                </a:solidFill>
              </a:rPr>
              <a:t>특수수입지</a:t>
            </a:r>
            <a:r>
              <a:rPr lang="ko-KR" altLang="en-US" sz="1800" dirty="0" smtClean="0">
                <a:solidFill>
                  <a:srgbClr val="0070C0"/>
                </a:solidFill>
              </a:rPr>
              <a:t> 재질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o-KR" altLang="en-US" sz="1800" dirty="0" err="1" smtClean="0"/>
              <a:t>엑스트라누보</a:t>
            </a:r>
            <a:r>
              <a:rPr lang="en-US" altLang="ko-KR" sz="1800" dirty="0" smtClean="0"/>
              <a:t>350g / </a:t>
            </a:r>
            <a:r>
              <a:rPr lang="ko-KR" altLang="en-US" sz="1800" dirty="0" err="1" smtClean="0"/>
              <a:t>엑스트라머쉬</a:t>
            </a:r>
            <a:r>
              <a:rPr lang="en-US" altLang="ko-KR" sz="1800" dirty="0" smtClean="0"/>
              <a:t>350g / </a:t>
            </a:r>
            <a:r>
              <a:rPr lang="ko-KR" altLang="en-US" sz="1800" dirty="0" err="1" smtClean="0"/>
              <a:t>엑스트라휘라레</a:t>
            </a:r>
            <a:r>
              <a:rPr lang="en-US" altLang="ko-KR" sz="1800" dirty="0" smtClean="0"/>
              <a:t>350g</a:t>
            </a:r>
          </a:p>
          <a:p>
            <a:r>
              <a:rPr lang="ko-KR" altLang="en-US" sz="1800" dirty="0" smtClean="0">
                <a:solidFill>
                  <a:srgbClr val="0070C0"/>
                </a:solidFill>
              </a:rPr>
              <a:t>도수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o-KR" altLang="en-US" sz="1800" dirty="0" smtClean="0"/>
              <a:t>단면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도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양면</a:t>
            </a:r>
            <a:r>
              <a:rPr lang="en-US" altLang="ko-KR" sz="1800" dirty="0" smtClean="0"/>
              <a:t>8</a:t>
            </a:r>
            <a:r>
              <a:rPr lang="ko-KR" altLang="en-US" sz="1800" dirty="0" smtClean="0"/>
              <a:t>도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별색단면</a:t>
            </a:r>
            <a:r>
              <a:rPr lang="en-US" altLang="ko-KR" sz="1800" dirty="0" smtClean="0"/>
              <a:t>1</a:t>
            </a:r>
            <a:r>
              <a:rPr lang="ko-KR" altLang="en-US" sz="1800" dirty="0" err="1" smtClean="0"/>
              <a:t>도추가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별색양면</a:t>
            </a:r>
            <a:r>
              <a:rPr lang="en-US" altLang="ko-KR" sz="1800" dirty="0" smtClean="0"/>
              <a:t>2</a:t>
            </a:r>
            <a:r>
              <a:rPr lang="ko-KR" altLang="en-US" sz="1800" dirty="0" err="1" smtClean="0"/>
              <a:t>도추가</a:t>
            </a:r>
            <a:endParaRPr lang="en-US" altLang="ko-KR" sz="1800" dirty="0" smtClean="0"/>
          </a:p>
          <a:p>
            <a:r>
              <a:rPr lang="ko-KR" altLang="en-US" sz="1800" dirty="0" smtClean="0">
                <a:solidFill>
                  <a:srgbClr val="0070C0"/>
                </a:solidFill>
              </a:rPr>
              <a:t>규격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o-KR" altLang="en-US" sz="1800" dirty="0" smtClean="0"/>
              <a:t>규격 </a:t>
            </a:r>
            <a:r>
              <a:rPr lang="en-US" altLang="ko-KR" sz="1800" dirty="0" smtClean="0"/>
              <a:t>90*50</a:t>
            </a:r>
            <a:r>
              <a:rPr lang="ko-KR" altLang="en-US" sz="1800" dirty="0" smtClean="0"/>
              <a:t>사이즈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별사이즈</a:t>
            </a:r>
            <a:endParaRPr lang="en-US" altLang="ko-KR" sz="1800" dirty="0" smtClean="0"/>
          </a:p>
          <a:p>
            <a:r>
              <a:rPr lang="ko-KR" altLang="en-US" sz="1800" dirty="0" err="1" smtClean="0">
                <a:solidFill>
                  <a:srgbClr val="0070C0"/>
                </a:solidFill>
              </a:rPr>
              <a:t>후가공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o-KR" altLang="en-US" sz="1800" dirty="0" smtClean="0"/>
              <a:t>미싱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오시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타공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귀돌이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박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형압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넘버링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엠보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별도견적</a:t>
            </a:r>
            <a:endParaRPr lang="en-US" altLang="ko-KR" sz="1800" dirty="0" smtClean="0"/>
          </a:p>
        </p:txBody>
      </p:sp>
    </p:spTree>
    <p:extLst>
      <p:ext uri="{BB962C8B-B14F-4D97-AF65-F5344CB8AC3E}">
        <p14:creationId xmlns:p14="http://schemas.microsoft.com/office/powerpoint/2010/main" val="17778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일반명함</a:t>
            </a:r>
            <a:r>
              <a:rPr lang="en-US" altLang="ko-KR" dirty="0" smtClean="0">
                <a:solidFill>
                  <a:srgbClr val="0070C0"/>
                </a:solidFill>
              </a:rPr>
              <a:t>(250g</a:t>
            </a:r>
            <a:r>
              <a:rPr lang="ko-KR" altLang="en-US" dirty="0" smtClean="0">
                <a:solidFill>
                  <a:srgbClr val="0070C0"/>
                </a:solidFill>
              </a:rPr>
              <a:t>코팅명함 포함</a:t>
            </a:r>
            <a:r>
              <a:rPr lang="en-US" altLang="ko-KR" dirty="0" smtClean="0">
                <a:solidFill>
                  <a:srgbClr val="0070C0"/>
                </a:solidFill>
              </a:rPr>
              <a:t>)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solidFill>
                  <a:srgbClr val="0070C0"/>
                </a:solidFill>
              </a:rPr>
              <a:t>일반명함 재질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ko-KR" sz="1800" dirty="0" smtClean="0"/>
              <a:t>200</a:t>
            </a:r>
            <a:r>
              <a:rPr lang="ko-KR" altLang="en-US" sz="1800" dirty="0" err="1" smtClean="0"/>
              <a:t>스노우</a:t>
            </a:r>
            <a:r>
              <a:rPr lang="ko-KR" altLang="en-US" sz="1800" dirty="0" smtClean="0"/>
              <a:t> 코팅 </a:t>
            </a:r>
            <a:r>
              <a:rPr lang="en-US" altLang="ko-KR" sz="1800" dirty="0" smtClean="0"/>
              <a:t>/ 250</a:t>
            </a:r>
            <a:r>
              <a:rPr lang="ko-KR" altLang="en-US" sz="1800" dirty="0" err="1" smtClean="0"/>
              <a:t>스노우</a:t>
            </a:r>
            <a:r>
              <a:rPr lang="ko-KR" altLang="en-US" sz="1800" dirty="0" smtClean="0"/>
              <a:t> 코팅 </a:t>
            </a:r>
            <a:r>
              <a:rPr lang="en-US" altLang="ko-KR" sz="1800" dirty="0" smtClean="0"/>
              <a:t>/ 250</a:t>
            </a:r>
            <a:r>
              <a:rPr lang="ko-KR" altLang="en-US" sz="1800" dirty="0" err="1" smtClean="0"/>
              <a:t>스노우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비코팅</a:t>
            </a:r>
            <a:endParaRPr lang="en-US" altLang="ko-KR" sz="1800" dirty="0" smtClean="0"/>
          </a:p>
          <a:p>
            <a:r>
              <a:rPr lang="ko-KR" altLang="en-US" sz="1800" dirty="0" smtClean="0">
                <a:solidFill>
                  <a:srgbClr val="0070C0"/>
                </a:solidFill>
              </a:rPr>
              <a:t>도수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o-KR" altLang="en-US" sz="1800" dirty="0" smtClean="0"/>
              <a:t>단면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도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양면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도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양면</a:t>
            </a:r>
            <a:r>
              <a:rPr lang="en-US" altLang="ko-KR" sz="1800" dirty="0" smtClean="0"/>
              <a:t>8</a:t>
            </a:r>
            <a:r>
              <a:rPr lang="ko-KR" altLang="en-US" sz="1800" dirty="0" smtClean="0"/>
              <a:t>도</a:t>
            </a:r>
            <a:endParaRPr lang="en-US" altLang="ko-KR" sz="1800" dirty="0" smtClean="0"/>
          </a:p>
          <a:p>
            <a:r>
              <a:rPr lang="ko-KR" altLang="en-US" sz="1800" dirty="0" smtClean="0">
                <a:solidFill>
                  <a:srgbClr val="0070C0"/>
                </a:solidFill>
              </a:rPr>
              <a:t>규격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o-KR" altLang="en-US" sz="1800" dirty="0" smtClean="0"/>
              <a:t>규격 </a:t>
            </a:r>
            <a:r>
              <a:rPr lang="en-US" altLang="ko-KR" sz="1800" dirty="0" smtClean="0"/>
              <a:t>86*52</a:t>
            </a:r>
            <a:r>
              <a:rPr lang="ko-KR" altLang="en-US" sz="1800" dirty="0" smtClean="0"/>
              <a:t>사이즈 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 규격 </a:t>
            </a:r>
            <a:r>
              <a:rPr lang="en-US" altLang="ko-KR" sz="1800" dirty="0" smtClean="0"/>
              <a:t>90*50</a:t>
            </a:r>
            <a:r>
              <a:rPr lang="ko-KR" altLang="en-US" sz="1800" dirty="0" smtClean="0"/>
              <a:t>사이즈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별사이즈</a:t>
            </a:r>
            <a:endParaRPr lang="en-US" altLang="ko-KR" sz="1800" dirty="0" smtClean="0"/>
          </a:p>
          <a:p>
            <a:r>
              <a:rPr lang="ko-KR" altLang="en-US" sz="1800" dirty="0" err="1" smtClean="0">
                <a:solidFill>
                  <a:srgbClr val="0070C0"/>
                </a:solidFill>
              </a:rPr>
              <a:t>후가공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o-KR" altLang="en-US" sz="1800" dirty="0" smtClean="0"/>
              <a:t>미싱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오시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타공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귀돌이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박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형압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넘버링 </a:t>
            </a:r>
            <a:r>
              <a:rPr lang="en-US" altLang="ko-KR" sz="1800" dirty="0" smtClean="0"/>
              <a:t>/ </a:t>
            </a:r>
            <a:r>
              <a:rPr lang="ko-KR" altLang="en-US" sz="1800" dirty="0" err="1" smtClean="0"/>
              <a:t>엠보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/ </a:t>
            </a:r>
            <a:r>
              <a:rPr lang="ko-KR" altLang="en-US" sz="1800" dirty="0" smtClean="0"/>
              <a:t>별도견적</a:t>
            </a:r>
            <a:endParaRPr lang="en-US" altLang="ko-KR" sz="1800" dirty="0" smtClean="0"/>
          </a:p>
        </p:txBody>
      </p:sp>
    </p:spTree>
    <p:extLst>
      <p:ext uri="{BB962C8B-B14F-4D97-AF65-F5344CB8AC3E}">
        <p14:creationId xmlns:p14="http://schemas.microsoft.com/office/powerpoint/2010/main" val="8998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이미지 보기 하단부분 추가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85875"/>
            <a:ext cx="3752850" cy="42862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259632" y="5085184"/>
            <a:ext cx="3384376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>
            <a:stCxn id="5" idx="3"/>
            <a:endCxn id="8" idx="1"/>
          </p:cNvCxnSpPr>
          <p:nvPr/>
        </p:nvCxnSpPr>
        <p:spPr>
          <a:xfrm flipV="1">
            <a:off x="4644008" y="2325744"/>
            <a:ext cx="818545" cy="34075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8"/>
          <a:stretch/>
        </p:blipFill>
        <p:spPr>
          <a:xfrm>
            <a:off x="5462553" y="1314728"/>
            <a:ext cx="3314700" cy="202203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468958" y="1314728"/>
            <a:ext cx="3308295" cy="1970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480666" y="3284984"/>
            <a:ext cx="146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0070C0"/>
                </a:solidFill>
              </a:rPr>
              <a:t>성진형식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7795" y="508124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다인 추가 제안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17" name="직선 화살표 연결선 16"/>
          <p:cNvCxnSpPr>
            <a:stCxn id="5" idx="3"/>
            <a:endCxn id="16" idx="2"/>
          </p:cNvCxnSpPr>
          <p:nvPr/>
        </p:nvCxnSpPr>
        <p:spPr>
          <a:xfrm flipV="1">
            <a:off x="4644008" y="5450579"/>
            <a:ext cx="2475895" cy="28267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5462553" y="3726792"/>
            <a:ext cx="3563335" cy="1440160"/>
            <a:chOff x="5436095" y="3645024"/>
            <a:chExt cx="3563335" cy="1440160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25" b="-6312"/>
            <a:stretch/>
          </p:blipFill>
          <p:spPr>
            <a:xfrm>
              <a:off x="5436095" y="3645024"/>
              <a:ext cx="3563335" cy="144016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580112" y="4413144"/>
              <a:ext cx="115212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rgbClr val="0070C0"/>
                  </a:solidFill>
                </a:rPr>
                <a:t>종이샘플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32240" y="4413144"/>
              <a:ext cx="115212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rgbClr val="0070C0"/>
                  </a:solidFill>
                </a:rPr>
                <a:t>제품샘</a:t>
              </a:r>
              <a:r>
                <a:rPr lang="ko-KR" altLang="en-US" dirty="0">
                  <a:solidFill>
                    <a:srgbClr val="0070C0"/>
                  </a:solidFill>
                </a:rPr>
                <a:t>플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84367" y="4413144"/>
              <a:ext cx="936105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rgbClr val="0070C0"/>
                  </a:solidFill>
                </a:rPr>
                <a:t>템플릿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652120" y="5805264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ko-KR" altLang="en-US" dirty="0" err="1" smtClean="0">
                <a:solidFill>
                  <a:srgbClr val="FF0000"/>
                </a:solidFill>
              </a:rPr>
              <a:t>가지중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가능한것으로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메인페이지에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칼선모음방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바로가기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5"/>
          <a:stretch/>
        </p:blipFill>
        <p:spPr>
          <a:xfrm>
            <a:off x="539551" y="1196752"/>
            <a:ext cx="8063667" cy="432047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36576" y="2014476"/>
            <a:ext cx="3503376" cy="2638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1" y="5661248"/>
            <a:ext cx="30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solidFill>
                  <a:srgbClr val="0070C0"/>
                </a:solidFill>
              </a:rPr>
              <a:t>공지사항 실시간으로 제공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7" name="직선 화살표 연결선 6"/>
          <p:cNvCxnSpPr>
            <a:stCxn id="5" idx="1"/>
            <a:endCxn id="6" idx="1"/>
          </p:cNvCxnSpPr>
          <p:nvPr/>
        </p:nvCxnSpPr>
        <p:spPr>
          <a:xfrm rot="10800000" flipV="1">
            <a:off x="539552" y="3333806"/>
            <a:ext cx="97025" cy="2512108"/>
          </a:xfrm>
          <a:prstGeom prst="bentConnector3">
            <a:avLst>
              <a:gd name="adj1" fmla="val 33560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5292080" y="2276872"/>
            <a:ext cx="2664296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78524" y="5661248"/>
            <a:ext cx="432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기존 </a:t>
            </a:r>
            <a:r>
              <a:rPr lang="en-US" altLang="ko-KR" dirty="0" smtClean="0">
                <a:solidFill>
                  <a:srgbClr val="0070C0"/>
                </a:solidFill>
              </a:rPr>
              <a:t>9</a:t>
            </a:r>
            <a:r>
              <a:rPr lang="ko-KR" altLang="en-US" dirty="0" smtClean="0">
                <a:solidFill>
                  <a:srgbClr val="0070C0"/>
                </a:solidFill>
              </a:rPr>
              <a:t>개에서 </a:t>
            </a:r>
            <a:r>
              <a:rPr lang="en-US" altLang="ko-KR" dirty="0" smtClean="0">
                <a:solidFill>
                  <a:srgbClr val="0070C0"/>
                </a:solidFill>
              </a:rPr>
              <a:t>6</a:t>
            </a:r>
            <a:r>
              <a:rPr lang="ko-KR" altLang="en-US" dirty="0" smtClean="0">
                <a:solidFill>
                  <a:srgbClr val="0070C0"/>
                </a:solidFill>
              </a:rPr>
              <a:t>개로 </a:t>
            </a:r>
            <a:r>
              <a:rPr lang="ko-KR" altLang="en-US" dirty="0" err="1" smtClean="0">
                <a:solidFill>
                  <a:srgbClr val="0070C0"/>
                </a:solidFill>
              </a:rPr>
              <a:t>축소후</a:t>
            </a:r>
            <a:r>
              <a:rPr lang="ko-KR" altLang="en-US" dirty="0" smtClean="0">
                <a:solidFill>
                  <a:srgbClr val="0070C0"/>
                </a:solidFill>
              </a:rPr>
              <a:t> 하단 부분에 </a:t>
            </a:r>
            <a:r>
              <a:rPr lang="ko-KR" altLang="en-US" dirty="0" err="1" smtClean="0">
                <a:solidFill>
                  <a:srgbClr val="FF0000"/>
                </a:solidFill>
              </a:rPr>
              <a:t>칼선모음방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</a:rPr>
              <a:t>바로가기</a:t>
            </a:r>
            <a:r>
              <a:rPr lang="ko-KR" altLang="en-US" dirty="0" smtClean="0">
                <a:solidFill>
                  <a:srgbClr val="0070C0"/>
                </a:solidFill>
              </a:rPr>
              <a:t> 버튼 추가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14" name="직선 화살표 연결선 13"/>
          <p:cNvCxnSpPr>
            <a:stCxn id="12" idx="3"/>
            <a:endCxn id="13" idx="3"/>
          </p:cNvCxnSpPr>
          <p:nvPr/>
        </p:nvCxnSpPr>
        <p:spPr>
          <a:xfrm>
            <a:off x="7956376" y="3212976"/>
            <a:ext cx="643244" cy="2771438"/>
          </a:xfrm>
          <a:prstGeom prst="bentConnector3">
            <a:avLst>
              <a:gd name="adj1" fmla="val 13553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5292080" y="4158372"/>
            <a:ext cx="2664296" cy="854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2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전화번호 안내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947862"/>
            <a:ext cx="8191500" cy="29622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137854" y="3140969"/>
            <a:ext cx="1370250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1" y="5414510"/>
            <a:ext cx="20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원격지원상담전화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59632" y="3797425"/>
            <a:ext cx="6552728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3" idx="3"/>
            <a:endCxn id="19" idx="0"/>
          </p:cNvCxnSpPr>
          <p:nvPr/>
        </p:nvCxnSpPr>
        <p:spPr>
          <a:xfrm flipH="1">
            <a:off x="5544108" y="4049453"/>
            <a:ext cx="2268252" cy="1347134"/>
          </a:xfrm>
          <a:prstGeom prst="bentConnector4">
            <a:avLst>
              <a:gd name="adj1" fmla="val -10078"/>
              <a:gd name="adj2" fmla="val 5935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43808" y="5396587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내선 </a:t>
            </a:r>
            <a:r>
              <a:rPr lang="en-US" altLang="ko-KR" dirty="0" smtClean="0">
                <a:solidFill>
                  <a:srgbClr val="0070C0"/>
                </a:solidFill>
              </a:rPr>
              <a:t>0</a:t>
            </a:r>
            <a:r>
              <a:rPr lang="ko-KR" altLang="en-US" dirty="0" smtClean="0">
                <a:solidFill>
                  <a:srgbClr val="0070C0"/>
                </a:solidFill>
              </a:rPr>
              <a:t>번 </a:t>
            </a:r>
            <a:r>
              <a:rPr lang="en-US" altLang="ko-KR" dirty="0" smtClean="0">
                <a:solidFill>
                  <a:srgbClr val="0070C0"/>
                </a:solidFill>
              </a:rPr>
              <a:t>: </a:t>
            </a:r>
            <a:r>
              <a:rPr lang="ko-KR" altLang="en-US" dirty="0" smtClean="0">
                <a:solidFill>
                  <a:srgbClr val="0070C0"/>
                </a:solidFill>
              </a:rPr>
              <a:t>상담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입금 </a:t>
            </a:r>
            <a:r>
              <a:rPr lang="en-US" altLang="ko-KR" dirty="0" smtClean="0">
                <a:solidFill>
                  <a:srgbClr val="0070C0"/>
                </a:solidFill>
              </a:rPr>
              <a:t>/ </a:t>
            </a:r>
            <a:r>
              <a:rPr lang="ko-KR" altLang="en-US" dirty="0" smtClean="0">
                <a:solidFill>
                  <a:srgbClr val="0070C0"/>
                </a:solidFill>
              </a:rPr>
              <a:t>내선 </a:t>
            </a:r>
            <a:r>
              <a:rPr lang="en-US" altLang="ko-KR" dirty="0" smtClean="0">
                <a:solidFill>
                  <a:srgbClr val="0070C0"/>
                </a:solidFill>
              </a:rPr>
              <a:t>1</a:t>
            </a:r>
            <a:r>
              <a:rPr lang="ko-KR" altLang="en-US" dirty="0" smtClean="0">
                <a:solidFill>
                  <a:srgbClr val="0070C0"/>
                </a:solidFill>
              </a:rPr>
              <a:t>번 </a:t>
            </a:r>
            <a:r>
              <a:rPr lang="en-US" altLang="ko-KR" dirty="0" smtClean="0">
                <a:solidFill>
                  <a:srgbClr val="0070C0"/>
                </a:solidFill>
              </a:rPr>
              <a:t>: </a:t>
            </a:r>
            <a:r>
              <a:rPr lang="ko-KR" altLang="en-US" dirty="0" smtClean="0">
                <a:solidFill>
                  <a:srgbClr val="0070C0"/>
                </a:solidFill>
              </a:rPr>
              <a:t>출고실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ko-KR" altLang="en-US" dirty="0" smtClean="0">
                <a:solidFill>
                  <a:srgbClr val="0070C0"/>
                </a:solidFill>
              </a:rPr>
              <a:t>내선 </a:t>
            </a:r>
            <a:r>
              <a:rPr lang="en-US" altLang="ko-KR" dirty="0" smtClean="0">
                <a:solidFill>
                  <a:srgbClr val="0070C0"/>
                </a:solidFill>
              </a:rPr>
              <a:t>2</a:t>
            </a:r>
            <a:r>
              <a:rPr lang="ko-KR" altLang="en-US" dirty="0" smtClean="0">
                <a:solidFill>
                  <a:srgbClr val="0070C0"/>
                </a:solidFill>
              </a:rPr>
              <a:t>번 </a:t>
            </a:r>
            <a:r>
              <a:rPr lang="en-US" altLang="ko-KR" dirty="0" smtClean="0">
                <a:solidFill>
                  <a:srgbClr val="0070C0"/>
                </a:solidFill>
              </a:rPr>
              <a:t>: </a:t>
            </a:r>
            <a:r>
              <a:rPr lang="ko-KR" altLang="en-US" dirty="0" smtClean="0">
                <a:solidFill>
                  <a:srgbClr val="0070C0"/>
                </a:solidFill>
              </a:rPr>
              <a:t>접수실 </a:t>
            </a:r>
            <a:r>
              <a:rPr lang="en-US" altLang="ko-KR" dirty="0" smtClean="0">
                <a:solidFill>
                  <a:srgbClr val="0070C0"/>
                </a:solidFill>
              </a:rPr>
              <a:t>/ </a:t>
            </a:r>
            <a:r>
              <a:rPr lang="ko-KR" altLang="en-US" dirty="0" smtClean="0">
                <a:solidFill>
                  <a:srgbClr val="0070C0"/>
                </a:solidFill>
              </a:rPr>
              <a:t>내선 </a:t>
            </a:r>
            <a:r>
              <a:rPr lang="en-US" altLang="ko-KR" dirty="0" smtClean="0">
                <a:solidFill>
                  <a:srgbClr val="0070C0"/>
                </a:solidFill>
              </a:rPr>
              <a:t>3</a:t>
            </a:r>
            <a:r>
              <a:rPr lang="ko-KR" altLang="en-US" dirty="0" smtClean="0">
                <a:solidFill>
                  <a:srgbClr val="0070C0"/>
                </a:solidFill>
              </a:rPr>
              <a:t>번 </a:t>
            </a:r>
            <a:r>
              <a:rPr lang="en-US" altLang="ko-KR" dirty="0" smtClean="0">
                <a:solidFill>
                  <a:srgbClr val="0070C0"/>
                </a:solidFill>
              </a:rPr>
              <a:t>: </a:t>
            </a:r>
            <a:r>
              <a:rPr lang="ko-KR" altLang="en-US" dirty="0" smtClean="0">
                <a:solidFill>
                  <a:srgbClr val="0070C0"/>
                </a:solidFill>
              </a:rPr>
              <a:t>견적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계산서문의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25" name="꺾인 연결선 24"/>
          <p:cNvCxnSpPr>
            <a:stCxn id="6" idx="1"/>
            <a:endCxn id="7" idx="1"/>
          </p:cNvCxnSpPr>
          <p:nvPr/>
        </p:nvCxnSpPr>
        <p:spPr>
          <a:xfrm rot="10800000" flipV="1">
            <a:off x="539552" y="3392996"/>
            <a:ext cx="3598303" cy="2206179"/>
          </a:xfrm>
          <a:prstGeom prst="bentConnector3">
            <a:avLst>
              <a:gd name="adj1" fmla="val 10635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6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365</Words>
  <Application>Microsoft Office PowerPoint</Application>
  <PresentationFormat>화면 슬라이드 쇼(4:3)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다인애드피아 신규홈피 수정사항</vt:lpstr>
      <vt:lpstr>기본 카테고리 정리</vt:lpstr>
      <vt:lpstr>PowerPoint 프레젠테이션</vt:lpstr>
      <vt:lpstr>기본옵션 수정요청</vt:lpstr>
      <vt:lpstr>수입지</vt:lpstr>
      <vt:lpstr>일반명함(250g코팅명함 포함)</vt:lpstr>
      <vt:lpstr>이미지 보기 하단부분 추가</vt:lpstr>
      <vt:lpstr>메인페이지에 칼선모음방 바로가기</vt:lpstr>
      <vt:lpstr>전화번호 안내</vt:lpstr>
      <vt:lpstr>전단 레이아웃에 접지칼선 추가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다인애드피아 신규홈피 수정사항</dc:title>
  <dc:creator>DIA_PC167(T)</dc:creator>
  <cp:lastModifiedBy>DIA_PC167(T)</cp:lastModifiedBy>
  <cp:revision>21</cp:revision>
  <cp:lastPrinted>2017-02-10T06:36:42Z</cp:lastPrinted>
  <dcterms:created xsi:type="dcterms:W3CDTF">2017-02-10T03:12:24Z</dcterms:created>
  <dcterms:modified xsi:type="dcterms:W3CDTF">2017-02-10T11:30:35Z</dcterms:modified>
</cp:coreProperties>
</file>