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59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>
        <p:scale>
          <a:sx n="73" d="100"/>
          <a:sy n="73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7C6ED-B0C1-4422-A26A-A071815A7783}" type="datetimeFigureOut">
              <a:rPr lang="ko-KR" altLang="en-US" smtClean="0"/>
              <a:pPr/>
              <a:t>2017-08-18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61D3D-081C-4118-A503-C1FDA99B643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61D3D-081C-4118-A503-C1FDA99B6432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61D3D-081C-4118-A503-C1FDA99B6432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D9BB-CEBE-4709-AEC3-4964D3D095C7}" type="datetimeFigureOut">
              <a:rPr lang="ko-KR" altLang="en-US" smtClean="0"/>
              <a:pPr/>
              <a:t>2017-08-18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F70B-E434-482A-BE05-77F2DB8FF8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D9BB-CEBE-4709-AEC3-4964D3D095C7}" type="datetimeFigureOut">
              <a:rPr lang="ko-KR" altLang="en-US" smtClean="0"/>
              <a:pPr/>
              <a:t>2017-08-18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F70B-E434-482A-BE05-77F2DB8FF8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D9BB-CEBE-4709-AEC3-4964D3D095C7}" type="datetimeFigureOut">
              <a:rPr lang="ko-KR" altLang="en-US" smtClean="0"/>
              <a:pPr/>
              <a:t>2017-08-18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F70B-E434-482A-BE05-77F2DB8FF8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D9BB-CEBE-4709-AEC3-4964D3D095C7}" type="datetimeFigureOut">
              <a:rPr lang="ko-KR" altLang="en-US" smtClean="0"/>
              <a:pPr/>
              <a:t>2017-08-18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F70B-E434-482A-BE05-77F2DB8FF8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D9BB-CEBE-4709-AEC3-4964D3D095C7}" type="datetimeFigureOut">
              <a:rPr lang="ko-KR" altLang="en-US" smtClean="0"/>
              <a:pPr/>
              <a:t>2017-08-18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F70B-E434-482A-BE05-77F2DB8FF8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D9BB-CEBE-4709-AEC3-4964D3D095C7}" type="datetimeFigureOut">
              <a:rPr lang="ko-KR" altLang="en-US" smtClean="0"/>
              <a:pPr/>
              <a:t>2017-08-18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F70B-E434-482A-BE05-77F2DB8FF8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D9BB-CEBE-4709-AEC3-4964D3D095C7}" type="datetimeFigureOut">
              <a:rPr lang="ko-KR" altLang="en-US" smtClean="0"/>
              <a:pPr/>
              <a:t>2017-08-18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F70B-E434-482A-BE05-77F2DB8FF8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D9BB-CEBE-4709-AEC3-4964D3D095C7}" type="datetimeFigureOut">
              <a:rPr lang="ko-KR" altLang="en-US" smtClean="0"/>
              <a:pPr/>
              <a:t>2017-08-18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F70B-E434-482A-BE05-77F2DB8FF8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D9BB-CEBE-4709-AEC3-4964D3D095C7}" type="datetimeFigureOut">
              <a:rPr lang="ko-KR" altLang="en-US" smtClean="0"/>
              <a:pPr/>
              <a:t>2017-08-18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F70B-E434-482A-BE05-77F2DB8FF8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D9BB-CEBE-4709-AEC3-4964D3D095C7}" type="datetimeFigureOut">
              <a:rPr lang="ko-KR" altLang="en-US" smtClean="0"/>
              <a:pPr/>
              <a:t>2017-08-18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F70B-E434-482A-BE05-77F2DB8FF8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D9BB-CEBE-4709-AEC3-4964D3D095C7}" type="datetimeFigureOut">
              <a:rPr lang="ko-KR" altLang="en-US" smtClean="0"/>
              <a:pPr/>
              <a:t>2017-08-18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EF70B-E434-482A-BE05-77F2DB8FF8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CD9BB-CEBE-4709-AEC3-4964D3D095C7}" type="datetimeFigureOut">
              <a:rPr lang="ko-KR" altLang="en-US" smtClean="0"/>
              <a:pPr/>
              <a:t>2017-08-18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EF70B-E434-482A-BE05-77F2DB8FF8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1520" y="188640"/>
            <a:ext cx="8640960" cy="626469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4572000" y="188640"/>
            <a:ext cx="0" cy="626469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 descr="애니멀매거진합성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865" y="1268760"/>
            <a:ext cx="4032448" cy="3516635"/>
          </a:xfrm>
          <a:prstGeom prst="rect">
            <a:avLst/>
          </a:prstGeom>
        </p:spPr>
      </p:pic>
      <p:pic>
        <p:nvPicPr>
          <p:cNvPr id="7" name="그림 6" descr="맘앤대디 로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085" y="980728"/>
            <a:ext cx="2488008" cy="190077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716016" y="4869160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제품상담센터 </a:t>
            </a:r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: 041-567-7708</a:t>
            </a:r>
          </a:p>
          <a:p>
            <a:pPr algn="ctr"/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고객상담센터 </a:t>
            </a:r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: 041-566-1004</a:t>
            </a:r>
          </a:p>
          <a:p>
            <a:pPr algn="ctr"/>
            <a:endParaRPr lang="en-US" altLang="ko-KR" sz="1600" b="1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상담시간 </a:t>
            </a:r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월</a:t>
            </a:r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-</a:t>
            </a:r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금 </a:t>
            </a:r>
            <a:r>
              <a:rPr lang="en-US" altLang="ko-KR" sz="1600" b="1" dirty="0" smtClean="0">
                <a:latin typeface="나눔고딕" pitchFamily="50" charset="-127"/>
                <a:ea typeface="나눔고딕" pitchFamily="50" charset="-127"/>
              </a:rPr>
              <a:t>AM09:00-PM06:00</a:t>
            </a:r>
            <a:endParaRPr lang="ko-KR" altLang="en-US" sz="1600" b="1" dirty="0"/>
          </a:p>
        </p:txBody>
      </p:sp>
      <p:sp>
        <p:nvSpPr>
          <p:cNvPr id="15" name="직사각형 14"/>
          <p:cNvSpPr/>
          <p:nvPr/>
        </p:nvSpPr>
        <p:spPr>
          <a:xfrm>
            <a:off x="184845" y="4869160"/>
            <a:ext cx="43924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700" dirty="0" err="1" smtClean="0"/>
              <a:t>맘앤대디의</a:t>
            </a:r>
            <a:r>
              <a:rPr lang="ko-KR" altLang="en-US" sz="1700" dirty="0" smtClean="0"/>
              <a:t> </a:t>
            </a:r>
            <a:r>
              <a:rPr lang="en-US" altLang="ko-KR" sz="1700" dirty="0" smtClean="0"/>
              <a:t>1</a:t>
            </a:r>
            <a:r>
              <a:rPr lang="ko-KR" altLang="en-US" sz="1700" dirty="0" smtClean="0"/>
              <a:t>순위는 </a:t>
            </a:r>
            <a:endParaRPr lang="en-US" altLang="ko-KR" sz="1700" dirty="0" smtClean="0"/>
          </a:p>
          <a:p>
            <a:pPr algn="ctr"/>
            <a:r>
              <a:rPr lang="ko-KR" altLang="en-US" sz="1700" b="1" dirty="0" smtClean="0"/>
              <a:t>반려동물의 건강과 행복입니다</a:t>
            </a:r>
            <a:r>
              <a:rPr lang="en-US" altLang="ko-KR" sz="1700" b="1" dirty="0" smtClean="0"/>
              <a:t>. </a:t>
            </a:r>
            <a:endParaRPr lang="ko-KR" altLang="en-US" sz="1700" b="1" dirty="0"/>
          </a:p>
        </p:txBody>
      </p:sp>
      <p:sp>
        <p:nvSpPr>
          <p:cNvPr id="16" name="직사각형 15"/>
          <p:cNvSpPr/>
          <p:nvPr/>
        </p:nvSpPr>
        <p:spPr>
          <a:xfrm>
            <a:off x="323528" y="6453337"/>
            <a:ext cx="20162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00" b="1" dirty="0" err="1" smtClean="0"/>
              <a:t>브로슈어</a:t>
            </a:r>
            <a:r>
              <a:rPr lang="ko-KR" altLang="en-US" sz="1500" b="1" dirty="0" smtClean="0"/>
              <a:t> </a:t>
            </a:r>
            <a:r>
              <a:rPr lang="en-US" altLang="ko-KR" sz="1500" b="1" dirty="0" smtClean="0"/>
              <a:t>(</a:t>
            </a:r>
            <a:r>
              <a:rPr lang="ko-KR" altLang="en-US" sz="1500" b="1" dirty="0" smtClean="0"/>
              <a:t>외부</a:t>
            </a:r>
            <a:r>
              <a:rPr lang="en-US" altLang="ko-KR" sz="1500" b="1" dirty="0" smtClean="0"/>
              <a:t>)</a:t>
            </a:r>
            <a:endParaRPr lang="ko-KR" altLang="en-US" sz="1500" b="1" dirty="0"/>
          </a:p>
        </p:txBody>
      </p:sp>
      <p:sp>
        <p:nvSpPr>
          <p:cNvPr id="17" name="직사각형 16"/>
          <p:cNvSpPr/>
          <p:nvPr/>
        </p:nvSpPr>
        <p:spPr>
          <a:xfrm>
            <a:off x="4716016" y="1052736"/>
            <a:ext cx="396044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700" b="1" dirty="0" smtClean="0"/>
              <a:t>급여 시 </a:t>
            </a:r>
            <a:r>
              <a:rPr lang="ko-KR" altLang="en-US" sz="1700" b="1" dirty="0" smtClean="0"/>
              <a:t>주의사항</a:t>
            </a:r>
            <a:endParaRPr lang="en-US" altLang="ko-KR" sz="1700" b="1" dirty="0" smtClean="0"/>
          </a:p>
        </p:txBody>
      </p:sp>
      <p:sp>
        <p:nvSpPr>
          <p:cNvPr id="18" name="직사각형 17"/>
          <p:cNvSpPr/>
          <p:nvPr/>
        </p:nvSpPr>
        <p:spPr>
          <a:xfrm>
            <a:off x="5004048" y="1556792"/>
            <a:ext cx="39959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smtClean="0"/>
              <a:t>갑작스럽게 사료를 </a:t>
            </a:r>
            <a:r>
              <a:rPr lang="ko-KR" altLang="en-US" sz="1400" dirty="0" smtClean="0"/>
              <a:t>바</a:t>
            </a:r>
            <a:r>
              <a:rPr lang="ko-KR" altLang="en-US" sz="1400" dirty="0" smtClean="0"/>
              <a:t>꾸</a:t>
            </a:r>
            <a:r>
              <a:rPr lang="ko-KR" altLang="en-US" sz="1400" dirty="0" smtClean="0"/>
              <a:t>면 </a:t>
            </a:r>
            <a:r>
              <a:rPr lang="ko-KR" altLang="en-US" sz="1400" dirty="0" smtClean="0"/>
              <a:t>설사 등의 증상을 </a:t>
            </a:r>
            <a:endParaRPr lang="en-US" altLang="ko-KR" sz="1400" dirty="0" smtClean="0"/>
          </a:p>
          <a:p>
            <a:r>
              <a:rPr lang="ko-KR" altLang="en-US" sz="1400" dirty="0" smtClean="0"/>
              <a:t>보이거나 사료를 먹지 않을 수도 있습니다</a:t>
            </a:r>
            <a:r>
              <a:rPr lang="en-US" altLang="ko-KR" sz="1400" dirty="0" smtClean="0"/>
              <a:t>. </a:t>
            </a:r>
          </a:p>
          <a:p>
            <a:r>
              <a:rPr lang="ko-KR" altLang="en-US" sz="1400" dirty="0" smtClean="0"/>
              <a:t>일주일의 </a:t>
            </a:r>
            <a:r>
              <a:rPr lang="ko-KR" altLang="en-US" sz="1400" dirty="0" smtClean="0"/>
              <a:t>기간을 두고 기존사료를 </a:t>
            </a:r>
            <a:r>
              <a:rPr lang="ko-KR" altLang="en-US" sz="1400" dirty="0" smtClean="0"/>
              <a:t>새로운 </a:t>
            </a:r>
            <a:endParaRPr lang="en-US" altLang="ko-KR" sz="1400" dirty="0" smtClean="0"/>
          </a:p>
          <a:p>
            <a:r>
              <a:rPr lang="ko-KR" altLang="en-US" sz="1400" dirty="0" smtClean="0"/>
              <a:t>사료와 </a:t>
            </a:r>
            <a:r>
              <a:rPr lang="ko-KR" altLang="en-US" sz="1400" dirty="0" smtClean="0"/>
              <a:t>섞어 급여해주세요</a:t>
            </a:r>
            <a:r>
              <a:rPr lang="en-US" altLang="ko-KR" sz="1400" dirty="0" smtClean="0"/>
              <a:t>. </a:t>
            </a:r>
          </a:p>
          <a:p>
            <a:r>
              <a:rPr lang="en-US" altLang="ko-KR" sz="1400" dirty="0" smtClean="0"/>
              <a:t>(</a:t>
            </a:r>
            <a:r>
              <a:rPr lang="ko-KR" altLang="en-US" sz="1400" dirty="0" smtClean="0"/>
              <a:t>새로운 사료의 비율을 점점 높여 주세요</a:t>
            </a:r>
            <a:r>
              <a:rPr lang="en-US" altLang="ko-KR" sz="1400" dirty="0" smtClean="0"/>
              <a:t>.)</a:t>
            </a:r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ko-KR" altLang="en-US" sz="1400" dirty="0" err="1" smtClean="0"/>
              <a:t>반려견의</a:t>
            </a:r>
            <a:r>
              <a:rPr lang="ko-KR" altLang="en-US" sz="1400" dirty="0" smtClean="0"/>
              <a:t> 종류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체중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연령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운동량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환경에 따라 </a:t>
            </a:r>
            <a:endParaRPr lang="en-US" altLang="ko-KR" sz="1400" dirty="0" smtClean="0"/>
          </a:p>
          <a:p>
            <a:r>
              <a:rPr lang="ko-KR" altLang="en-US" sz="1400" dirty="0" smtClean="0"/>
              <a:t>급여량을 조절하여 급여해주세요</a:t>
            </a:r>
            <a:r>
              <a:rPr lang="en-US" altLang="ko-KR" sz="1400" dirty="0" smtClean="0"/>
              <a:t>. </a:t>
            </a:r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체질에 따라 민감한 반응이 나타나는 경우</a:t>
            </a:r>
            <a:endParaRPr lang="en-US" altLang="ko-KR" sz="1400" dirty="0" smtClean="0"/>
          </a:p>
          <a:p>
            <a:r>
              <a:rPr lang="ko-KR" altLang="en-US" sz="1400" dirty="0" smtClean="0"/>
              <a:t>급여를 중단하고 수의사와 상담하세요</a:t>
            </a:r>
            <a:r>
              <a:rPr lang="en-US" altLang="ko-KR" sz="1400" dirty="0" smtClean="0"/>
              <a:t>.</a:t>
            </a:r>
          </a:p>
        </p:txBody>
      </p:sp>
      <p:pic>
        <p:nvPicPr>
          <p:cNvPr id="11" name="그림 10" descr="check-square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84784"/>
            <a:ext cx="432048" cy="432048"/>
          </a:xfrm>
          <a:prstGeom prst="rect">
            <a:avLst/>
          </a:prstGeom>
        </p:spPr>
      </p:pic>
      <p:pic>
        <p:nvPicPr>
          <p:cNvPr id="12" name="그림 11" descr="check-square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996952"/>
            <a:ext cx="432048" cy="432048"/>
          </a:xfrm>
          <a:prstGeom prst="rect">
            <a:avLst/>
          </a:prstGeom>
        </p:spPr>
      </p:pic>
      <p:pic>
        <p:nvPicPr>
          <p:cNvPr id="13" name="그림 12" descr="check-square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861048"/>
            <a:ext cx="432048" cy="4320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 b="45455"/>
          <a:stretch>
            <a:fillRect/>
          </a:stretch>
        </p:blipFill>
        <p:spPr bwMode="auto">
          <a:xfrm>
            <a:off x="4788024" y="4869160"/>
            <a:ext cx="3888432" cy="129614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5" name="직사각형 44"/>
          <p:cNvSpPr/>
          <p:nvPr/>
        </p:nvSpPr>
        <p:spPr>
          <a:xfrm>
            <a:off x="5220072" y="4581128"/>
            <a:ext cx="3135795" cy="307777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#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면역력증가 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#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항균효과 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#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피부질환개선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38" name="Picture 2" descr="월드좋은친구) 바이킹 아저씨와 얀"/>
          <p:cNvPicPr>
            <a:picLocks noChangeAspect="1" noChangeArrowheads="1"/>
          </p:cNvPicPr>
          <p:nvPr/>
        </p:nvPicPr>
        <p:blipFill>
          <a:blip r:embed="rId4" cstate="print"/>
          <a:srcRect t="11802" r="19991"/>
          <a:stretch>
            <a:fillRect/>
          </a:stretch>
        </p:blipFill>
        <p:spPr bwMode="auto">
          <a:xfrm>
            <a:off x="308670" y="3645024"/>
            <a:ext cx="1080120" cy="1008961"/>
          </a:xfrm>
          <a:prstGeom prst="ellipse">
            <a:avLst/>
          </a:prstGeom>
          <a:noFill/>
        </p:spPr>
      </p:pic>
      <p:sp>
        <p:nvSpPr>
          <p:cNvPr id="39" name="모서리가 둥근 직사각형 38"/>
          <p:cNvSpPr/>
          <p:nvPr/>
        </p:nvSpPr>
        <p:spPr>
          <a:xfrm>
            <a:off x="1460798" y="3933056"/>
            <a:ext cx="2952328" cy="360040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>
                <a:solidFill>
                  <a:schemeClr val="tx1"/>
                </a:solidFill>
              </a:rPr>
              <a:t>건강하고 </a:t>
            </a:r>
            <a:r>
              <a:rPr lang="ko-KR" altLang="en-US" sz="1500" b="1" dirty="0" err="1" smtClean="0">
                <a:solidFill>
                  <a:schemeClr val="tx1"/>
                </a:solidFill>
              </a:rPr>
              <a:t>윤기있는</a:t>
            </a:r>
            <a:r>
              <a:rPr lang="ko-KR" altLang="en-US" sz="1500" b="1" dirty="0" smtClean="0">
                <a:solidFill>
                  <a:schemeClr val="tx1"/>
                </a:solidFill>
              </a:rPr>
              <a:t> 피부 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&amp; </a:t>
            </a:r>
            <a:r>
              <a:rPr lang="ko-KR" altLang="en-US" sz="1500" b="1" dirty="0" smtClean="0">
                <a:solidFill>
                  <a:schemeClr val="tx1"/>
                </a:solidFill>
              </a:rPr>
              <a:t>모발 </a:t>
            </a:r>
            <a:endParaRPr lang="en-US" altLang="ko-KR" sz="1500" b="1" dirty="0" smtClean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388790" y="4293096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연어에 함유된 오메가 지방산은 </a:t>
            </a:r>
            <a:r>
              <a:rPr lang="ko-KR" altLang="en-US" sz="1200" dirty="0" err="1" smtClean="0"/>
              <a:t>알러지</a:t>
            </a:r>
            <a:r>
              <a:rPr lang="ko-KR" altLang="en-US" sz="1200" dirty="0" smtClean="0"/>
              <a:t> </a:t>
            </a:r>
            <a:endParaRPr lang="en-US" altLang="ko-KR" sz="1200" dirty="0" smtClean="0"/>
          </a:p>
          <a:p>
            <a:r>
              <a:rPr lang="ko-KR" altLang="en-US" sz="1200" dirty="0" smtClean="0"/>
              <a:t>개선과 피부</a:t>
            </a:r>
            <a:r>
              <a:rPr lang="en-US" altLang="ko-KR" sz="1200" dirty="0" smtClean="0"/>
              <a:t>/</a:t>
            </a:r>
            <a:r>
              <a:rPr lang="ko-KR" altLang="en-US" sz="1200" dirty="0" err="1" smtClean="0"/>
              <a:t>모질에</a:t>
            </a:r>
            <a:r>
              <a:rPr lang="ko-KR" altLang="en-US" sz="1200" dirty="0" smtClean="0"/>
              <a:t> 도움이 될 수 있습니다</a:t>
            </a:r>
            <a:r>
              <a:rPr lang="en-US" altLang="ko-KR" sz="1200" dirty="0" smtClean="0"/>
              <a:t>.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596702" y="4653136"/>
            <a:ext cx="64807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00" dirty="0" smtClean="0"/>
              <a:t>연어</a:t>
            </a:r>
            <a:endParaRPr lang="ko-KR" altLang="en-US" sz="1500" dirty="0"/>
          </a:p>
        </p:txBody>
      </p:sp>
      <p:sp>
        <p:nvSpPr>
          <p:cNvPr id="4" name="직사각형 3"/>
          <p:cNvSpPr/>
          <p:nvPr/>
        </p:nvSpPr>
        <p:spPr>
          <a:xfrm>
            <a:off x="251520" y="188640"/>
            <a:ext cx="8640960" cy="626469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>
            <a:off x="4572000" y="188640"/>
            <a:ext cx="0" cy="626469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 txBox="1">
            <a:spLocks/>
          </p:cNvSpPr>
          <p:nvPr/>
        </p:nvSpPr>
        <p:spPr>
          <a:xfrm>
            <a:off x="899592" y="260648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2000" b="1" dirty="0" smtClean="0">
                <a:latin typeface="+mj-lt"/>
                <a:ea typeface="+mj-ea"/>
                <a:cs typeface="+mj-cs"/>
              </a:rPr>
              <a:t>우리 집 가장 특별한 아이</a:t>
            </a:r>
            <a:r>
              <a:rPr lang="en-US" altLang="ko-KR" sz="2000" b="1" dirty="0" smtClean="0">
                <a:latin typeface="+mj-lt"/>
                <a:ea typeface="+mj-ea"/>
                <a:cs typeface="+mj-cs"/>
              </a:rPr>
              <a:t>, 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반려견에게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맞는 </a:t>
            </a:r>
            <a:r>
              <a:rPr lang="ko-KR" altLang="en-US" sz="2000" b="1" dirty="0" smtClean="0">
                <a:solidFill>
                  <a:srgbClr val="FF5050"/>
                </a:solidFill>
                <a:latin typeface="+mj-lt"/>
                <a:ea typeface="+mj-ea"/>
                <a:cs typeface="+mj-cs"/>
              </a:rPr>
              <a:t>특별한 사료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23528" y="836712"/>
            <a:ext cx="4176464" cy="20882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323528" y="1844824"/>
            <a:ext cx="2520280" cy="84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b="1" dirty="0" smtClean="0">
                <a:solidFill>
                  <a:srgbClr val="FF5050"/>
                </a:solidFill>
                <a:latin typeface="+mj-lt"/>
                <a:ea typeface="+mj-ea"/>
                <a:cs typeface="+mj-cs"/>
              </a:rPr>
              <a:t>연어</a:t>
            </a:r>
            <a:r>
              <a:rPr lang="ko-KR" altLang="en-US" sz="1600" dirty="0" smtClean="0">
                <a:latin typeface="+mj-lt"/>
                <a:ea typeface="+mj-ea"/>
                <a:cs typeface="+mj-cs"/>
              </a:rPr>
              <a:t>를 원료로 한 사료에</a:t>
            </a:r>
            <a:endParaRPr lang="en-US" altLang="ko-KR" sz="16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dirty="0" smtClean="0">
                <a:latin typeface="+mj-lt"/>
                <a:ea typeface="+mj-ea"/>
                <a:cs typeface="+mj-cs"/>
              </a:rPr>
              <a:t>미분자 </a:t>
            </a:r>
            <a:r>
              <a:rPr lang="ko-KR" altLang="en-US" sz="1600" b="1" dirty="0" err="1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강황</a:t>
            </a:r>
            <a:r>
              <a:rPr lang="ko-KR" altLang="en-US" sz="1600" dirty="0" err="1" smtClean="0">
                <a:latin typeface="+mj-lt"/>
                <a:ea typeface="+mj-ea"/>
                <a:cs typeface="+mj-cs"/>
              </a:rPr>
              <a:t>으로</a:t>
            </a:r>
            <a:r>
              <a:rPr lang="ko-KR" altLang="en-US" sz="1600" dirty="0" smtClean="0">
                <a:latin typeface="+mj-lt"/>
                <a:ea typeface="+mj-ea"/>
                <a:cs typeface="+mj-cs"/>
              </a:rPr>
              <a:t> </a:t>
            </a:r>
            <a:endParaRPr lang="en-US" altLang="ko-KR" sz="16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dirty="0" err="1" smtClean="0">
                <a:latin typeface="+mj-lt"/>
                <a:ea typeface="+mj-ea"/>
                <a:cs typeface="+mj-cs"/>
              </a:rPr>
              <a:t>로스팅</a:t>
            </a:r>
            <a:r>
              <a:rPr lang="ko-KR" altLang="en-US" sz="1600" dirty="0" smtClean="0">
                <a:latin typeface="+mj-lt"/>
                <a:ea typeface="+mj-ea"/>
                <a:cs typeface="+mj-cs"/>
              </a:rPr>
              <a:t> 한 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습식 사료</a:t>
            </a:r>
            <a:endParaRPr lang="en-US" altLang="ko-KR" sz="16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539552" y="836712"/>
            <a:ext cx="1821345" cy="736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550" b="1" dirty="0" smtClean="0">
                <a:latin typeface="나눔고딕" pitchFamily="50" charset="-127"/>
                <a:ea typeface="나눔고딕" pitchFamily="50" charset="-127"/>
                <a:cs typeface="+mj-cs"/>
              </a:rPr>
              <a:t>100% </a:t>
            </a:r>
            <a:r>
              <a:rPr lang="ko-KR" altLang="en-US" sz="1550" b="1" dirty="0" smtClean="0">
                <a:latin typeface="나눔고딕" pitchFamily="50" charset="-127"/>
                <a:ea typeface="나눔고딕" pitchFamily="50" charset="-127"/>
                <a:cs typeface="+mj-cs"/>
              </a:rPr>
              <a:t>핸드 </a:t>
            </a:r>
            <a:r>
              <a:rPr lang="ko-KR" altLang="en-US" sz="1550" b="1" dirty="0" err="1" smtClean="0">
                <a:latin typeface="나눔고딕" pitchFamily="50" charset="-127"/>
                <a:ea typeface="나눔고딕" pitchFamily="50" charset="-127"/>
                <a:cs typeface="+mj-cs"/>
              </a:rPr>
              <a:t>메이드</a:t>
            </a:r>
            <a:r>
              <a:rPr lang="ko-KR" altLang="en-US" sz="1550" b="1" dirty="0" smtClean="0">
                <a:latin typeface="나눔고딕" pitchFamily="50" charset="-127"/>
                <a:ea typeface="나눔고딕" pitchFamily="50" charset="-127"/>
                <a:cs typeface="+mj-cs"/>
              </a:rPr>
              <a:t> </a:t>
            </a:r>
            <a:endParaRPr lang="en-US" altLang="ko-KR" sz="1550" b="1" dirty="0" smtClean="0">
              <a:latin typeface="나눔고딕" pitchFamily="50" charset="-127"/>
              <a:ea typeface="나눔고딕" pitchFamily="50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550" b="1" dirty="0" err="1" smtClean="0">
                <a:latin typeface="나눔고딕" pitchFamily="50" charset="-127"/>
                <a:ea typeface="나눔고딕" pitchFamily="50" charset="-127"/>
                <a:cs typeface="+mj-cs"/>
              </a:rPr>
              <a:t>로스팅</a:t>
            </a:r>
            <a:r>
              <a:rPr lang="ko-KR" altLang="en-US" sz="1550" b="1" dirty="0" smtClean="0">
                <a:latin typeface="나눔고딕" pitchFamily="50" charset="-127"/>
                <a:ea typeface="나눔고딕" pitchFamily="50" charset="-127"/>
                <a:cs typeface="+mj-cs"/>
              </a:rPr>
              <a:t> 사료</a:t>
            </a:r>
            <a:endParaRPr kumimoji="0" lang="ko-KR" altLang="en-US" sz="15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 flipV="1">
            <a:off x="755576" y="1484784"/>
            <a:ext cx="1357081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제목 1"/>
          <p:cNvSpPr txBox="1">
            <a:spLocks/>
          </p:cNvSpPr>
          <p:nvPr/>
        </p:nvSpPr>
        <p:spPr>
          <a:xfrm>
            <a:off x="827584" y="1484784"/>
            <a:ext cx="122413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noProof="0" dirty="0" smtClean="0">
                <a:latin typeface="+mj-lt"/>
                <a:ea typeface="+mj-ea"/>
                <a:cs typeface="+mj-cs"/>
              </a:rPr>
              <a:t>연어와 </a:t>
            </a:r>
            <a:r>
              <a:rPr lang="ko-KR" altLang="en-US" sz="1400" noProof="0" dirty="0" err="1" smtClean="0">
                <a:latin typeface="+mj-lt"/>
                <a:ea typeface="+mj-ea"/>
                <a:cs typeface="+mj-cs"/>
              </a:rPr>
              <a:t>강황</a:t>
            </a:r>
            <a:endParaRPr kumimoji="0" lang="en-US" altLang="ko-KR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그림 21" descr="aos(29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908720"/>
            <a:ext cx="1512168" cy="1872208"/>
          </a:xfrm>
          <a:prstGeom prst="rect">
            <a:avLst/>
          </a:prstGeom>
        </p:spPr>
      </p:pic>
      <p:sp>
        <p:nvSpPr>
          <p:cNvPr id="34" name="모서리가 둥근 직사각형 33"/>
          <p:cNvSpPr/>
          <p:nvPr/>
        </p:nvSpPr>
        <p:spPr>
          <a:xfrm>
            <a:off x="1115616" y="3212976"/>
            <a:ext cx="2808312" cy="432048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err="1" smtClean="0">
                <a:solidFill>
                  <a:schemeClr val="tx1"/>
                </a:solidFill>
              </a:rPr>
              <a:t>로스팅</a:t>
            </a:r>
            <a:r>
              <a:rPr lang="ko-KR" altLang="en-US" sz="1500" b="1" dirty="0" smtClean="0">
                <a:solidFill>
                  <a:schemeClr val="tx1"/>
                </a:solidFill>
              </a:rPr>
              <a:t> 사료의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건강한 원료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pic>
        <p:nvPicPr>
          <p:cNvPr id="44" name="그림 43" descr="check-square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3140968"/>
            <a:ext cx="432048" cy="432048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4788024" y="2420888"/>
            <a:ext cx="3881192" cy="338554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</a:rPr>
              <a:t>국내 최초 특허기술 적용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#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냄새저감사료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236662" y="6453337"/>
            <a:ext cx="20162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00" b="1" dirty="0" err="1" smtClean="0"/>
              <a:t>로스팅</a:t>
            </a:r>
            <a:r>
              <a:rPr lang="ko-KR" altLang="en-US" sz="1500" b="1" dirty="0" smtClean="0"/>
              <a:t> 사료 </a:t>
            </a:r>
            <a:r>
              <a:rPr lang="en-US" altLang="ko-KR" sz="1500" b="1" dirty="0" smtClean="0"/>
              <a:t>(</a:t>
            </a:r>
            <a:r>
              <a:rPr lang="ko-KR" altLang="en-US" sz="1500" b="1" dirty="0" smtClean="0"/>
              <a:t>내부</a:t>
            </a:r>
            <a:r>
              <a:rPr lang="en-US" altLang="ko-KR" sz="1500" b="1" dirty="0" smtClean="0"/>
              <a:t>)</a:t>
            </a:r>
            <a:endParaRPr lang="ko-KR" altLang="en-US" sz="1500" b="1" dirty="0"/>
          </a:p>
        </p:txBody>
      </p:sp>
      <p:sp>
        <p:nvSpPr>
          <p:cNvPr id="28" name="직사각형 27"/>
          <p:cNvSpPr/>
          <p:nvPr/>
        </p:nvSpPr>
        <p:spPr>
          <a:xfrm>
            <a:off x="1475656" y="5517232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신진대사가 사람보다 빠른 우리 아이의 </a:t>
            </a:r>
            <a:endParaRPr lang="en-US" altLang="ko-KR" sz="1200" dirty="0" smtClean="0"/>
          </a:p>
          <a:p>
            <a:r>
              <a:rPr lang="ko-KR" altLang="en-US" sz="1200" dirty="0" smtClean="0"/>
              <a:t>세포를 활성 </a:t>
            </a:r>
            <a:r>
              <a:rPr lang="ko-KR" altLang="en-US" sz="1200" dirty="0" smtClean="0"/>
              <a:t>산소로부터 </a:t>
            </a:r>
            <a:r>
              <a:rPr lang="ko-KR" altLang="en-US" sz="1200" dirty="0" smtClean="0"/>
              <a:t>보호합니다</a:t>
            </a:r>
            <a:r>
              <a:rPr lang="en-US" altLang="ko-KR" sz="1200" dirty="0" smtClean="0"/>
              <a:t>. </a:t>
            </a:r>
            <a:endParaRPr lang="ko-KR" altLang="en-US" sz="1200" dirty="0"/>
          </a:p>
        </p:txBody>
      </p:sp>
      <p:pic>
        <p:nvPicPr>
          <p:cNvPr id="29" name="그림 28" descr="yaytg4526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941168"/>
            <a:ext cx="1204926" cy="1008111"/>
          </a:xfrm>
          <a:prstGeom prst="rect">
            <a:avLst/>
          </a:prstGeom>
        </p:spPr>
      </p:pic>
      <p:sp>
        <p:nvSpPr>
          <p:cNvPr id="30" name="모서리가 둥근 직사각형 29"/>
          <p:cNvSpPr/>
          <p:nvPr/>
        </p:nvSpPr>
        <p:spPr>
          <a:xfrm>
            <a:off x="1475656" y="5157192"/>
            <a:ext cx="2952328" cy="360040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err="1" smtClean="0">
                <a:solidFill>
                  <a:schemeClr val="tx1"/>
                </a:solidFill>
              </a:rPr>
              <a:t>항산화</a:t>
            </a:r>
            <a:r>
              <a:rPr lang="ko-KR" altLang="en-US" sz="15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&amp; </a:t>
            </a:r>
            <a:r>
              <a:rPr lang="ko-KR" altLang="en-US" sz="1500" b="1" dirty="0" smtClean="0">
                <a:solidFill>
                  <a:schemeClr val="tx1"/>
                </a:solidFill>
              </a:rPr>
              <a:t>면역력 개선에 도움</a:t>
            </a:r>
            <a:endParaRPr lang="en-US" altLang="ko-KR" sz="1500" b="1" dirty="0" smtClean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611560" y="5877272"/>
            <a:ext cx="5760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00" dirty="0" err="1" smtClean="0"/>
              <a:t>강황</a:t>
            </a:r>
            <a:endParaRPr lang="ko-KR" altLang="en-US" sz="1500" dirty="0"/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4716016" y="245790"/>
            <a:ext cx="3960440" cy="37489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병원비 걱정 줄이는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ko-KR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항산화사료</a:t>
            </a:r>
            <a:endParaRPr kumimoji="0" lang="ko-KR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620688"/>
            <a:ext cx="246460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직사각형 34"/>
          <p:cNvSpPr/>
          <p:nvPr/>
        </p:nvSpPr>
        <p:spPr>
          <a:xfrm>
            <a:off x="4788024" y="1988840"/>
            <a:ext cx="37273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dirty="0" err="1" smtClean="0"/>
              <a:t>강황은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폴리페놀</a:t>
            </a:r>
            <a:r>
              <a:rPr lang="ko-KR" altLang="en-US" sz="1100" dirty="0" smtClean="0"/>
              <a:t> 함량이 높아 유해산소로부터 세포 보호</a:t>
            </a:r>
            <a:endParaRPr lang="en-US" altLang="ko-KR" sz="1100" dirty="0" smtClean="0"/>
          </a:p>
          <a:p>
            <a:pPr algn="ctr"/>
            <a:r>
              <a:rPr lang="ko-KR" altLang="en-US" sz="1100" dirty="0" err="1" smtClean="0"/>
              <a:t>맘앤대디만의</a:t>
            </a:r>
            <a:r>
              <a:rPr lang="ko-KR" altLang="en-US" sz="1100" dirty="0" smtClean="0"/>
              <a:t> 미분자 기술로 작아진 입자로 흡수에 도움</a:t>
            </a:r>
            <a:endParaRPr lang="en-US" altLang="ko-KR" sz="11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692696"/>
            <a:ext cx="1550156" cy="12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2780928"/>
            <a:ext cx="3312368" cy="144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직사각형 55"/>
          <p:cNvSpPr/>
          <p:nvPr/>
        </p:nvSpPr>
        <p:spPr>
          <a:xfrm>
            <a:off x="4644008" y="4149080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1200" dirty="0" smtClean="0"/>
              <a:t>국제 특허 출원중인 반려 동물 냄새 저감 천연 추출 성분을 사용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변냄새</a:t>
            </a:r>
            <a:r>
              <a:rPr lang="ko-KR" altLang="en-US" sz="1200" dirty="0" smtClean="0"/>
              <a:t> 및 체취 감소에 도움</a:t>
            </a:r>
            <a:endParaRPr lang="ko-KR" altLang="en-US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6170756"/>
            <a:ext cx="4176464" cy="2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 b="45455"/>
          <a:stretch>
            <a:fillRect/>
          </a:stretch>
        </p:blipFill>
        <p:spPr bwMode="auto">
          <a:xfrm>
            <a:off x="4788024" y="4869160"/>
            <a:ext cx="3888432" cy="129614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5" name="직사각형 44"/>
          <p:cNvSpPr/>
          <p:nvPr/>
        </p:nvSpPr>
        <p:spPr>
          <a:xfrm>
            <a:off x="5220072" y="4581128"/>
            <a:ext cx="3135795" cy="307777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#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면역력증가 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#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항균효과 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#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피부질환개선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1520" y="188640"/>
            <a:ext cx="8640960" cy="626469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>
            <a:off x="4572000" y="188640"/>
            <a:ext cx="0" cy="6264696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제목 1"/>
          <p:cNvSpPr txBox="1">
            <a:spLocks/>
          </p:cNvSpPr>
          <p:nvPr/>
        </p:nvSpPr>
        <p:spPr>
          <a:xfrm>
            <a:off x="899592" y="260648"/>
            <a:ext cx="295232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2000" b="1" dirty="0" smtClean="0">
                <a:latin typeface="+mj-lt"/>
                <a:ea typeface="+mj-ea"/>
                <a:cs typeface="+mj-cs"/>
              </a:rPr>
              <a:t>우리 집 가장 특별한 아이</a:t>
            </a:r>
            <a:r>
              <a:rPr lang="en-US" altLang="ko-KR" sz="2000" b="1" dirty="0" smtClean="0">
                <a:latin typeface="+mj-lt"/>
                <a:ea typeface="+mj-ea"/>
                <a:cs typeface="+mj-cs"/>
              </a:rPr>
              <a:t>, 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반려견에게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맞는 </a:t>
            </a:r>
            <a:r>
              <a:rPr lang="ko-KR" altLang="en-US" sz="2000" b="1" dirty="0" smtClean="0">
                <a:solidFill>
                  <a:srgbClr val="FF5050"/>
                </a:solidFill>
                <a:latin typeface="+mj-lt"/>
                <a:ea typeface="+mj-ea"/>
                <a:cs typeface="+mj-cs"/>
              </a:rPr>
              <a:t>특별한 사료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1115616" y="3212976"/>
            <a:ext cx="2808312" cy="432048"/>
          </a:xfrm>
          <a:prstGeom prst="round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err="1" smtClean="0">
                <a:solidFill>
                  <a:schemeClr val="tx1"/>
                </a:solidFill>
              </a:rPr>
              <a:t>로스팅</a:t>
            </a:r>
            <a:r>
              <a:rPr lang="ko-KR" altLang="en-US" sz="1500" b="1" dirty="0" smtClean="0">
                <a:solidFill>
                  <a:schemeClr val="tx1"/>
                </a:solidFill>
              </a:rPr>
              <a:t> 사료의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건강한 원료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pic>
        <p:nvPicPr>
          <p:cNvPr id="44" name="그림 43" descr="check-square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140968"/>
            <a:ext cx="432048" cy="432048"/>
          </a:xfrm>
          <a:prstGeom prst="rect">
            <a:avLst/>
          </a:prstGeom>
        </p:spPr>
      </p:pic>
      <p:sp>
        <p:nvSpPr>
          <p:cNvPr id="55" name="직사각형 54"/>
          <p:cNvSpPr/>
          <p:nvPr/>
        </p:nvSpPr>
        <p:spPr>
          <a:xfrm>
            <a:off x="4788024" y="2420888"/>
            <a:ext cx="3881192" cy="338554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</a:rPr>
              <a:t>국내 최초 특허기술 적용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#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냄새저감사료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236662" y="6453337"/>
            <a:ext cx="20162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00" b="1" dirty="0" err="1" smtClean="0"/>
              <a:t>로스팅</a:t>
            </a:r>
            <a:r>
              <a:rPr lang="ko-KR" altLang="en-US" sz="1500" b="1" dirty="0" smtClean="0"/>
              <a:t> 사료 </a:t>
            </a:r>
            <a:r>
              <a:rPr lang="en-US" altLang="ko-KR" sz="1500" b="1" dirty="0" smtClean="0"/>
              <a:t>(</a:t>
            </a:r>
            <a:r>
              <a:rPr lang="ko-KR" altLang="en-US" sz="1500" b="1" dirty="0" smtClean="0"/>
              <a:t>내부</a:t>
            </a:r>
            <a:r>
              <a:rPr lang="en-US" altLang="ko-KR" sz="1500" b="1" dirty="0" smtClean="0"/>
              <a:t>)</a:t>
            </a:r>
            <a:endParaRPr lang="ko-KR" altLang="en-US" sz="1500" b="1" dirty="0"/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4716016" y="245790"/>
            <a:ext cx="3960440" cy="37489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병원비 걱정 줄이는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#</a:t>
            </a:r>
            <a:r>
              <a:rPr kumimoji="0" lang="ko-KR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항산화사료</a:t>
            </a:r>
            <a:endParaRPr kumimoji="0" lang="ko-KR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620688"/>
            <a:ext cx="246460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직사각형 34"/>
          <p:cNvSpPr/>
          <p:nvPr/>
        </p:nvSpPr>
        <p:spPr>
          <a:xfrm>
            <a:off x="4788024" y="1988840"/>
            <a:ext cx="37273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dirty="0" err="1" smtClean="0"/>
              <a:t>강황은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폴리페놀</a:t>
            </a:r>
            <a:r>
              <a:rPr lang="ko-KR" altLang="en-US" sz="1100" dirty="0" smtClean="0"/>
              <a:t> 함량이 높아 유해산소로부터 세포 보호</a:t>
            </a:r>
            <a:endParaRPr lang="en-US" altLang="ko-KR" sz="1100" dirty="0" smtClean="0"/>
          </a:p>
          <a:p>
            <a:pPr algn="ctr"/>
            <a:r>
              <a:rPr lang="ko-KR" altLang="en-US" sz="1100" dirty="0" err="1" smtClean="0"/>
              <a:t>맘앤대디만의</a:t>
            </a:r>
            <a:r>
              <a:rPr lang="ko-KR" altLang="en-US" sz="1100" dirty="0" smtClean="0"/>
              <a:t> 미분자 기술로 작아진 입자로 흡수에 도움</a:t>
            </a:r>
            <a:endParaRPr lang="en-US" altLang="ko-KR" sz="11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692696"/>
            <a:ext cx="1550156" cy="12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780928"/>
            <a:ext cx="3312368" cy="144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직사각형 55"/>
          <p:cNvSpPr/>
          <p:nvPr/>
        </p:nvSpPr>
        <p:spPr>
          <a:xfrm>
            <a:off x="4644008" y="4149080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1200" dirty="0" smtClean="0"/>
              <a:t>국제 특허 출원중인 반려 동물 냄새 저감 천연 추출 성분을 사용</a:t>
            </a:r>
            <a:r>
              <a:rPr lang="en-US" altLang="ko-KR" sz="1200" dirty="0" smtClean="0"/>
              <a:t>, </a:t>
            </a:r>
            <a:r>
              <a:rPr lang="ko-KR" altLang="en-US" sz="1200" dirty="0" err="1" smtClean="0"/>
              <a:t>변냄새</a:t>
            </a:r>
            <a:r>
              <a:rPr lang="ko-KR" altLang="en-US" sz="1200" dirty="0" smtClean="0"/>
              <a:t> 및 체취 감소에 도움</a:t>
            </a:r>
            <a:endParaRPr lang="ko-KR" altLang="en-US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6170756"/>
            <a:ext cx="4176464" cy="2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모서리가 둥근 직사각형 32"/>
          <p:cNvSpPr/>
          <p:nvPr/>
        </p:nvSpPr>
        <p:spPr>
          <a:xfrm>
            <a:off x="1547664" y="3933056"/>
            <a:ext cx="2808312" cy="360040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>
                <a:solidFill>
                  <a:schemeClr val="tx1"/>
                </a:solidFill>
              </a:rPr>
              <a:t>건강한 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1500" b="1" dirty="0" smtClean="0">
                <a:solidFill>
                  <a:schemeClr val="tx1"/>
                </a:solidFill>
              </a:rPr>
              <a:t>간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’ </a:t>
            </a:r>
            <a:r>
              <a:rPr lang="ko-KR" altLang="en-US" sz="1500" b="1" dirty="0" smtClean="0">
                <a:solidFill>
                  <a:schemeClr val="tx1"/>
                </a:solidFill>
              </a:rPr>
              <a:t>건강 </a:t>
            </a:r>
            <a:endParaRPr lang="en-US" altLang="ko-KR" sz="1500" b="1" dirty="0" smtClean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11560" y="4725144"/>
            <a:ext cx="64807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00" dirty="0" smtClean="0"/>
              <a:t>새우</a:t>
            </a:r>
            <a:endParaRPr lang="ko-KR" altLang="en-US" sz="1500" dirty="0"/>
          </a:p>
        </p:txBody>
      </p:sp>
      <p:pic>
        <p:nvPicPr>
          <p:cNvPr id="40" name="그림 39" descr="yay159875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3645024"/>
            <a:ext cx="1152128" cy="1080120"/>
          </a:xfrm>
          <a:prstGeom prst="rect">
            <a:avLst/>
          </a:prstGeom>
        </p:spPr>
      </p:pic>
      <p:sp>
        <p:nvSpPr>
          <p:cNvPr id="42" name="직사각형 41"/>
          <p:cNvSpPr/>
          <p:nvPr/>
        </p:nvSpPr>
        <p:spPr>
          <a:xfrm>
            <a:off x="1259632" y="4365104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게나 가재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새우 껍데기에 들어 있는 </a:t>
            </a:r>
            <a:r>
              <a:rPr lang="ko-KR" altLang="en-US" sz="1200" dirty="0" err="1" smtClean="0"/>
              <a:t>키토산은</a:t>
            </a:r>
            <a:r>
              <a:rPr lang="ko-KR" altLang="en-US" sz="1200" dirty="0" smtClean="0"/>
              <a:t> 우리아이 간 건강의 도움이 될 수 있습니다</a:t>
            </a:r>
            <a:r>
              <a:rPr lang="en-US" altLang="ko-KR" sz="1200" dirty="0" smtClean="0"/>
              <a:t>.</a:t>
            </a:r>
            <a:endParaRPr lang="ko-KR" altLang="en-US" sz="1200" dirty="0" smtClean="0"/>
          </a:p>
          <a:p>
            <a:endParaRPr lang="en-US" altLang="ko-KR" sz="1200" dirty="0" smtClean="0"/>
          </a:p>
        </p:txBody>
      </p:sp>
      <p:sp>
        <p:nvSpPr>
          <p:cNvPr id="46" name="직사각형 45"/>
          <p:cNvSpPr/>
          <p:nvPr/>
        </p:nvSpPr>
        <p:spPr>
          <a:xfrm>
            <a:off x="1475656" y="5517232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/>
              <a:t>신진대사가 사람보다 빠른 우리 아이의 </a:t>
            </a:r>
            <a:endParaRPr lang="en-US" altLang="ko-KR" sz="1200" dirty="0" smtClean="0"/>
          </a:p>
          <a:p>
            <a:r>
              <a:rPr lang="ko-KR" altLang="en-US" sz="1200" dirty="0" smtClean="0"/>
              <a:t>세포를 활성 </a:t>
            </a:r>
            <a:r>
              <a:rPr lang="ko-KR" altLang="en-US" sz="1200" dirty="0" smtClean="0"/>
              <a:t>산소로부터 </a:t>
            </a:r>
            <a:r>
              <a:rPr lang="ko-KR" altLang="en-US" sz="1200" dirty="0" smtClean="0"/>
              <a:t>보호합니다</a:t>
            </a:r>
            <a:r>
              <a:rPr lang="en-US" altLang="ko-KR" sz="1200" dirty="0" smtClean="0"/>
              <a:t>. </a:t>
            </a:r>
            <a:endParaRPr lang="ko-KR" altLang="en-US" sz="1200" dirty="0"/>
          </a:p>
        </p:txBody>
      </p:sp>
      <p:pic>
        <p:nvPicPr>
          <p:cNvPr id="47" name="그림 46" descr="yaytg45264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4941168"/>
            <a:ext cx="1204926" cy="1008111"/>
          </a:xfrm>
          <a:prstGeom prst="rect">
            <a:avLst/>
          </a:prstGeom>
        </p:spPr>
      </p:pic>
      <p:sp>
        <p:nvSpPr>
          <p:cNvPr id="48" name="모서리가 둥근 직사각형 47"/>
          <p:cNvSpPr/>
          <p:nvPr/>
        </p:nvSpPr>
        <p:spPr>
          <a:xfrm>
            <a:off x="1475656" y="5157192"/>
            <a:ext cx="2952328" cy="360040"/>
          </a:xfrm>
          <a:prstGeom prst="round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err="1" smtClean="0">
                <a:solidFill>
                  <a:schemeClr val="tx1"/>
                </a:solidFill>
              </a:rPr>
              <a:t>항산화</a:t>
            </a:r>
            <a:r>
              <a:rPr lang="ko-KR" altLang="en-US" sz="15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500" b="1" dirty="0" smtClean="0">
                <a:solidFill>
                  <a:schemeClr val="tx1"/>
                </a:solidFill>
              </a:rPr>
              <a:t>&amp; </a:t>
            </a:r>
            <a:r>
              <a:rPr lang="ko-KR" altLang="en-US" sz="1500" b="1" dirty="0" smtClean="0">
                <a:solidFill>
                  <a:schemeClr val="tx1"/>
                </a:solidFill>
              </a:rPr>
              <a:t>면역력 개선에 도움</a:t>
            </a:r>
            <a:endParaRPr lang="en-US" altLang="ko-KR" sz="1500" b="1" dirty="0" smtClean="0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611560" y="5877272"/>
            <a:ext cx="5760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500" dirty="0" err="1" smtClean="0"/>
              <a:t>강황</a:t>
            </a:r>
            <a:endParaRPr lang="ko-KR" altLang="en-US" sz="1500" dirty="0"/>
          </a:p>
        </p:txBody>
      </p:sp>
      <p:sp>
        <p:nvSpPr>
          <p:cNvPr id="50" name="모서리가 둥근 직사각형 49"/>
          <p:cNvSpPr/>
          <p:nvPr/>
        </p:nvSpPr>
        <p:spPr>
          <a:xfrm>
            <a:off x="323528" y="836712"/>
            <a:ext cx="4176464" cy="20882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제목 1"/>
          <p:cNvSpPr txBox="1">
            <a:spLocks/>
          </p:cNvSpPr>
          <p:nvPr/>
        </p:nvSpPr>
        <p:spPr>
          <a:xfrm>
            <a:off x="683568" y="980728"/>
            <a:ext cx="158417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noProof="0" dirty="0" smtClean="0">
                <a:latin typeface="나눔고딕" pitchFamily="50" charset="-127"/>
                <a:ea typeface="나눔고딕" pitchFamily="50" charset="-127"/>
                <a:cs typeface="+mj-cs"/>
              </a:rPr>
              <a:t>균형 잡힌 식사</a:t>
            </a: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제목 1"/>
          <p:cNvSpPr txBox="1">
            <a:spLocks/>
          </p:cNvSpPr>
          <p:nvPr/>
        </p:nvSpPr>
        <p:spPr>
          <a:xfrm>
            <a:off x="755576" y="1412776"/>
            <a:ext cx="136815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noProof="0" dirty="0" err="1" smtClean="0">
                <a:latin typeface="+mj-lt"/>
                <a:ea typeface="+mj-ea"/>
                <a:cs typeface="+mj-cs"/>
              </a:rPr>
              <a:t>강황과</a:t>
            </a:r>
            <a:r>
              <a:rPr lang="ko-KR" altLang="en-US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noProof="0" dirty="0" err="1" smtClean="0">
                <a:latin typeface="+mj-lt"/>
                <a:ea typeface="+mj-ea"/>
                <a:cs typeface="+mj-cs"/>
              </a:rPr>
              <a:t>키토산</a:t>
            </a:r>
            <a:endParaRPr kumimoji="0" lang="en-US" altLang="ko-K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824" y="980728"/>
            <a:ext cx="1368152" cy="172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제목 1"/>
          <p:cNvSpPr txBox="1">
            <a:spLocks/>
          </p:cNvSpPr>
          <p:nvPr/>
        </p:nvSpPr>
        <p:spPr>
          <a:xfrm>
            <a:off x="179512" y="1700808"/>
            <a:ext cx="288032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500" dirty="0" smtClean="0">
                <a:latin typeface="+mj-lt"/>
                <a:ea typeface="+mj-ea"/>
                <a:cs typeface="+mj-cs"/>
              </a:rPr>
              <a:t>신선한 곡물과 </a:t>
            </a:r>
            <a:r>
              <a:rPr lang="ko-KR" altLang="en-US" sz="15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키토산</a:t>
            </a:r>
            <a:r>
              <a:rPr lang="ko-KR" altLang="en-US" sz="1500" b="1" dirty="0" err="1" smtClean="0">
                <a:latin typeface="+mj-lt"/>
                <a:ea typeface="+mj-ea"/>
                <a:cs typeface="+mj-cs"/>
              </a:rPr>
              <a:t>을</a:t>
            </a:r>
            <a:r>
              <a:rPr lang="ko-KR" altLang="en-US" sz="1500" dirty="0" smtClean="0">
                <a:latin typeface="+mj-lt"/>
                <a:ea typeface="+mj-ea"/>
                <a:cs typeface="+mj-cs"/>
              </a:rPr>
              <a:t> </a:t>
            </a:r>
            <a:endParaRPr lang="en-US" altLang="ko-KR" sz="15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500" dirty="0" smtClean="0">
                <a:latin typeface="+mj-lt"/>
                <a:ea typeface="+mj-ea"/>
                <a:cs typeface="+mj-cs"/>
              </a:rPr>
              <a:t>원료로 한 사료에</a:t>
            </a:r>
            <a:endParaRPr lang="en-US" altLang="ko-KR" sz="15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500" dirty="0" smtClean="0">
                <a:latin typeface="+mj-lt"/>
                <a:ea typeface="+mj-ea"/>
                <a:cs typeface="+mj-cs"/>
              </a:rPr>
              <a:t>미분자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강황</a:t>
            </a:r>
            <a:r>
              <a:rPr lang="ko-KR" altLang="en-US" sz="1500" dirty="0" err="1" smtClean="0">
                <a:latin typeface="+mj-lt"/>
                <a:ea typeface="+mj-ea"/>
                <a:cs typeface="+mj-cs"/>
              </a:rPr>
              <a:t>으로</a:t>
            </a:r>
            <a:r>
              <a:rPr lang="ko-KR" altLang="en-US" sz="1500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>
                <a:latin typeface="+mj-lt"/>
                <a:ea typeface="+mj-ea"/>
                <a:cs typeface="+mj-cs"/>
              </a:rPr>
              <a:t>로스팅한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 사료</a:t>
            </a:r>
            <a:endParaRPr lang="en-US" altLang="ko-KR" sz="1500" b="1" dirty="0" smtClean="0">
              <a:latin typeface="+mj-lt"/>
              <a:ea typeface="+mj-ea"/>
              <a:cs typeface="+mj-cs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755576" y="1340768"/>
            <a:ext cx="142908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325</Words>
  <Application>Microsoft Office PowerPoint</Application>
  <PresentationFormat>화면 슬라이드 쇼(4:3)</PresentationFormat>
  <Paragraphs>69</Paragraphs>
  <Slides>3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슬라이드 1</vt:lpstr>
      <vt:lpstr>슬라이드 2</vt:lpstr>
      <vt:lpstr>슬라이드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20</cp:revision>
  <dcterms:created xsi:type="dcterms:W3CDTF">2017-08-16T08:37:01Z</dcterms:created>
  <dcterms:modified xsi:type="dcterms:W3CDTF">2017-08-18T01:46:37Z</dcterms:modified>
</cp:coreProperties>
</file>