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72"/>
  </p:handoutMasterIdLst>
  <p:sldIdLst>
    <p:sldId id="273" r:id="rId2"/>
    <p:sldId id="324" r:id="rId3"/>
    <p:sldId id="266" r:id="rId4"/>
    <p:sldId id="407" r:id="rId5"/>
    <p:sldId id="434" r:id="rId6"/>
    <p:sldId id="435" r:id="rId7"/>
    <p:sldId id="299" r:id="rId8"/>
    <p:sldId id="436" r:id="rId9"/>
    <p:sldId id="437" r:id="rId10"/>
    <p:sldId id="326" r:id="rId11"/>
    <p:sldId id="438" r:id="rId12"/>
    <p:sldId id="439" r:id="rId13"/>
    <p:sldId id="301" r:id="rId14"/>
    <p:sldId id="440" r:id="rId15"/>
    <p:sldId id="441" r:id="rId16"/>
    <p:sldId id="302" r:id="rId17"/>
    <p:sldId id="442" r:id="rId18"/>
    <p:sldId id="443" r:id="rId19"/>
    <p:sldId id="303" r:id="rId20"/>
    <p:sldId id="444" r:id="rId21"/>
    <p:sldId id="445" r:id="rId22"/>
    <p:sldId id="304" r:id="rId23"/>
    <p:sldId id="446" r:id="rId24"/>
    <p:sldId id="447" r:id="rId25"/>
    <p:sldId id="305" r:id="rId26"/>
    <p:sldId id="448" r:id="rId27"/>
    <p:sldId id="449" r:id="rId28"/>
    <p:sldId id="306" r:id="rId29"/>
    <p:sldId id="450" r:id="rId30"/>
    <p:sldId id="451" r:id="rId31"/>
    <p:sldId id="307" r:id="rId32"/>
    <p:sldId id="452" r:id="rId33"/>
    <p:sldId id="453" r:id="rId34"/>
    <p:sldId id="311" r:id="rId35"/>
    <p:sldId id="454" r:id="rId36"/>
    <p:sldId id="455" r:id="rId37"/>
    <p:sldId id="317" r:id="rId38"/>
    <p:sldId id="457" r:id="rId39"/>
    <p:sldId id="458" r:id="rId40"/>
    <p:sldId id="318" r:id="rId41"/>
    <p:sldId id="461" r:id="rId42"/>
    <p:sldId id="460" r:id="rId43"/>
    <p:sldId id="319" r:id="rId44"/>
    <p:sldId id="462" r:id="rId45"/>
    <p:sldId id="463" r:id="rId46"/>
    <p:sldId id="410" r:id="rId47"/>
    <p:sldId id="411" r:id="rId48"/>
    <p:sldId id="412" r:id="rId49"/>
    <p:sldId id="413" r:id="rId50"/>
    <p:sldId id="414" r:id="rId51"/>
    <p:sldId id="415" r:id="rId52"/>
    <p:sldId id="416" r:id="rId53"/>
    <p:sldId id="417" r:id="rId54"/>
    <p:sldId id="418" r:id="rId55"/>
    <p:sldId id="431" r:id="rId56"/>
    <p:sldId id="432" r:id="rId57"/>
    <p:sldId id="433" r:id="rId58"/>
    <p:sldId id="464" r:id="rId59"/>
    <p:sldId id="465" r:id="rId60"/>
    <p:sldId id="466" r:id="rId61"/>
    <p:sldId id="467" r:id="rId62"/>
    <p:sldId id="468" r:id="rId63"/>
    <p:sldId id="469" r:id="rId64"/>
    <p:sldId id="470" r:id="rId65"/>
    <p:sldId id="471" r:id="rId66"/>
    <p:sldId id="472" r:id="rId67"/>
    <p:sldId id="473" r:id="rId68"/>
    <p:sldId id="474" r:id="rId69"/>
    <p:sldId id="475" r:id="rId70"/>
    <p:sldId id="406" r:id="rId71"/>
  </p:sldIdLst>
  <p:sldSz cx="9144000" cy="6858000" type="screen4x3"/>
  <p:notesSz cx="6797675" cy="9926638"/>
  <p:defaultTextStyle>
    <a:defPPr>
      <a:defRPr lang="it-IT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387">
          <p15:clr>
            <a:srgbClr val="A4A3A4"/>
          </p15:clr>
        </p15:guide>
        <p15:guide id="2" orient="horz" pos="3385">
          <p15:clr>
            <a:srgbClr val="A4A3A4"/>
          </p15:clr>
        </p15:guide>
        <p15:guide id="3" orient="horz" pos="164">
          <p15:clr>
            <a:srgbClr val="A4A3A4"/>
          </p15:clr>
        </p15:guide>
        <p15:guide id="4" orient="horz" pos="709">
          <p15:clr>
            <a:srgbClr val="A4A3A4"/>
          </p15:clr>
        </p15:guide>
        <p15:guide id="5" orient="horz" pos="1162">
          <p15:clr>
            <a:srgbClr val="A4A3A4"/>
          </p15:clr>
        </p15:guide>
        <p15:guide id="6" orient="horz" pos="1480">
          <p15:clr>
            <a:srgbClr val="A4A3A4"/>
          </p15:clr>
        </p15:guide>
        <p15:guide id="7" pos="2880">
          <p15:clr>
            <a:srgbClr val="A4A3A4"/>
          </p15:clr>
        </p15:guide>
        <p15:guide id="8" pos="5647">
          <p15:clr>
            <a:srgbClr val="A4A3A4"/>
          </p15:clr>
        </p15:guide>
        <p15:guide id="9" pos="113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27BBD"/>
    <a:srgbClr val="F8F8F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le medio 2 - Color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903" autoAdjust="0"/>
    <p:restoredTop sz="94649"/>
  </p:normalViewPr>
  <p:slideViewPr>
    <p:cSldViewPr showGuides="1">
      <p:cViewPr varScale="1">
        <p:scale>
          <a:sx n="109" d="100"/>
          <a:sy n="109" d="100"/>
        </p:scale>
        <p:origin x="1374" y="-234"/>
      </p:cViewPr>
      <p:guideLst>
        <p:guide orient="horz" pos="2387"/>
        <p:guide orient="horz" pos="3385"/>
        <p:guide orient="horz" pos="164"/>
        <p:guide orient="horz" pos="709"/>
        <p:guide orient="horz" pos="1162"/>
        <p:guide orient="horz" pos="1480"/>
        <p:guide pos="2880"/>
        <p:guide pos="5647"/>
        <p:guide pos="113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414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viewProps" Target="viewProp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tableStyles" Target="tableStyles.xml"/><Relationship Id="rId7" Type="http://schemas.openxmlformats.org/officeDocument/2006/relationships/slide" Target="slides/slide6.xml"/><Relationship Id="rId71" Type="http://schemas.openxmlformats.org/officeDocument/2006/relationships/slide" Target="slides/slide70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0081FFB5-503B-49AC-A497-43A1C8893D73}" type="datetimeFigureOut">
              <a:rPr lang="it-IT"/>
              <a:pPr>
                <a:defRPr/>
              </a:pPr>
              <a:t>29/10/2019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2"/>
          </p:nvPr>
        </p:nvSpPr>
        <p:spPr>
          <a:xfrm>
            <a:off x="0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3"/>
          </p:nvPr>
        </p:nvSpPr>
        <p:spPr>
          <a:xfrm>
            <a:off x="3849688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B99850DC-5165-46CD-9130-A4609CDF67D2}" type="slidenum">
              <a:rPr lang="it-IT"/>
              <a:pPr>
                <a:defRPr/>
              </a:pPr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05413201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 smtClean="0"/>
              <a:t>Fare clic per modificare lo stile del sottotitolo dello schema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787CDE-95B0-465C-83E8-ECD698D11FC6}" type="datetimeFigureOut">
              <a:rPr lang="it-IT"/>
              <a:pPr>
                <a:defRPr/>
              </a:pPr>
              <a:t>29/10/2019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ADD3F8-8396-4B29-B372-C59F4BB7E8C8}" type="slidenum">
              <a:rPr lang="it-IT"/>
              <a:pPr>
                <a:defRPr/>
              </a:pPr>
              <a:t>‹#›</a:t>
            </a:fld>
            <a:endParaRPr lang="it-IT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9A6B29-8B49-47B4-B82C-8BDB6165BE29}" type="datetimeFigureOut">
              <a:rPr lang="it-IT"/>
              <a:pPr>
                <a:defRPr/>
              </a:pPr>
              <a:t>29/10/2019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174EBF-7CA0-4AB8-82D4-220005CC985C}" type="slidenum">
              <a:rPr lang="it-IT"/>
              <a:pPr>
                <a:defRPr/>
              </a:pPr>
              <a:t>‹#›</a:t>
            </a:fld>
            <a:endParaRPr lang="it-IT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860CB8-1329-459F-AECD-6BF7FA1C3FF7}" type="datetimeFigureOut">
              <a:rPr lang="it-IT"/>
              <a:pPr>
                <a:defRPr/>
              </a:pPr>
              <a:t>29/10/2019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9B7ECC-6120-482B-835B-E4CD1F345330}" type="slidenum">
              <a:rPr lang="it-IT"/>
              <a:pPr>
                <a:defRPr/>
              </a:pPr>
              <a:t>‹#›</a:t>
            </a:fld>
            <a:endParaRPr lang="it-IT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3282D0-03EC-478F-9E04-61A8B45B74F1}" type="datetimeFigureOut">
              <a:rPr lang="it-IT"/>
              <a:pPr>
                <a:defRPr/>
              </a:pPr>
              <a:t>29/10/2019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2CED00-95DD-4BD5-8FF8-A1E261E4AD3A}" type="slidenum">
              <a:rPr lang="it-IT"/>
              <a:pPr>
                <a:defRPr/>
              </a:pPr>
              <a:t>‹#›</a:t>
            </a:fld>
            <a:endParaRPr lang="it-IT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3BF2EC-E63A-420C-8933-6CC1FDE8D5BB}" type="datetimeFigureOut">
              <a:rPr lang="it-IT"/>
              <a:pPr>
                <a:defRPr/>
              </a:pPr>
              <a:t>29/10/2019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C24EA4-FC48-416E-8A24-D3039809BA2A}" type="slidenum">
              <a:rPr lang="it-IT"/>
              <a:pPr>
                <a:defRPr/>
              </a:pPr>
              <a:t>‹#›</a:t>
            </a:fld>
            <a:endParaRPr lang="it-IT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EBF1C5-BCA2-44CB-B2B5-4DD9EBFE1BBA}" type="datetimeFigureOut">
              <a:rPr lang="it-IT"/>
              <a:pPr>
                <a:defRPr/>
              </a:pPr>
              <a:t>29/10/2019</a:t>
            </a:fld>
            <a:endParaRPr lang="it-IT"/>
          </a:p>
        </p:txBody>
      </p:sp>
      <p:sp>
        <p:nvSpPr>
          <p:cNvPr id="6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7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3E5D90-1E23-4D43-B9D8-0FE370BC28F7}" type="slidenum">
              <a:rPr lang="it-IT"/>
              <a:pPr>
                <a:defRPr/>
              </a:pPr>
              <a:t>‹#›</a:t>
            </a:fld>
            <a:endParaRPr lang="it-IT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7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0269D4-074C-42C4-81FE-BBBB30FB53AA}" type="datetimeFigureOut">
              <a:rPr lang="it-IT"/>
              <a:pPr>
                <a:defRPr/>
              </a:pPr>
              <a:t>29/10/2019</a:t>
            </a:fld>
            <a:endParaRPr lang="it-IT"/>
          </a:p>
        </p:txBody>
      </p:sp>
      <p:sp>
        <p:nvSpPr>
          <p:cNvPr id="8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9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13D802-BE85-4BD3-8C27-C3C573BB4EF8}" type="slidenum">
              <a:rPr lang="it-IT"/>
              <a:pPr>
                <a:defRPr/>
              </a:pPr>
              <a:t>‹#›</a:t>
            </a:fld>
            <a:endParaRPr lang="it-IT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16DCF7-B915-40D9-88A7-A8738068DA5C}" type="datetimeFigureOut">
              <a:rPr lang="it-IT"/>
              <a:pPr>
                <a:defRPr/>
              </a:pPr>
              <a:t>29/10/2019</a:t>
            </a:fld>
            <a:endParaRPr lang="it-IT"/>
          </a:p>
        </p:txBody>
      </p:sp>
      <p:sp>
        <p:nvSpPr>
          <p:cNvPr id="4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5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B54514-C821-4DBD-ACB3-784F520F3CE8}" type="slidenum">
              <a:rPr lang="it-IT"/>
              <a:pPr>
                <a:defRPr/>
              </a:pPr>
              <a:t>‹#›</a:t>
            </a:fld>
            <a:endParaRPr lang="it-IT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C99EFD-C1D8-4583-9F0D-94BC420C2711}" type="datetimeFigureOut">
              <a:rPr lang="it-IT"/>
              <a:pPr>
                <a:defRPr/>
              </a:pPr>
              <a:t>29/10/2019</a:t>
            </a:fld>
            <a:endParaRPr lang="it-IT"/>
          </a:p>
        </p:txBody>
      </p:sp>
      <p:sp>
        <p:nvSpPr>
          <p:cNvPr id="3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4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B1EE15-0ACC-455A-928B-C71082776001}" type="slidenum">
              <a:rPr lang="it-IT"/>
              <a:pPr>
                <a:defRPr/>
              </a:pPr>
              <a:t>‹#›</a:t>
            </a:fld>
            <a:endParaRPr lang="it-IT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D93804-F0EB-4058-B678-A69645DDD72F}" type="datetimeFigureOut">
              <a:rPr lang="it-IT"/>
              <a:pPr>
                <a:defRPr/>
              </a:pPr>
              <a:t>29/10/2019</a:t>
            </a:fld>
            <a:endParaRPr lang="it-IT"/>
          </a:p>
        </p:txBody>
      </p:sp>
      <p:sp>
        <p:nvSpPr>
          <p:cNvPr id="6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7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129F31-5A99-4258-937D-34A10C12DAD7}" type="slidenum">
              <a:rPr lang="it-IT"/>
              <a:pPr>
                <a:defRPr/>
              </a:pPr>
              <a:t>‹#›</a:t>
            </a:fld>
            <a:endParaRPr lang="it-IT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it-IT" noProof="0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E46308-97C8-4763-BCD5-E0208651782D}" type="datetimeFigureOut">
              <a:rPr lang="it-IT"/>
              <a:pPr>
                <a:defRPr/>
              </a:pPr>
              <a:t>29/10/2019</a:t>
            </a:fld>
            <a:endParaRPr lang="it-IT"/>
          </a:p>
        </p:txBody>
      </p:sp>
      <p:sp>
        <p:nvSpPr>
          <p:cNvPr id="6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7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1C88A3-C316-4E3E-A491-FBD78874AA38}" type="slidenum">
              <a:rPr lang="it-IT"/>
              <a:pPr>
                <a:defRPr/>
              </a:pPr>
              <a:t>‹#›</a:t>
            </a:fld>
            <a:endParaRPr lang="it-IT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Segnaposto titolo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it-IT" smtClean="0"/>
              <a:t>Fare clic per modificare lo stile del titolo</a:t>
            </a:r>
          </a:p>
        </p:txBody>
      </p:sp>
      <p:sp>
        <p:nvSpPr>
          <p:cNvPr id="1027" name="Segnaposto testo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3E6D7FDC-E7C0-4067-BC6F-A6E07D29B248}" type="datetimeFigureOut">
              <a:rPr lang="it-IT"/>
              <a:pPr>
                <a:defRPr/>
              </a:pPr>
              <a:t>29/10/2019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83C0F944-846C-49F5-B82D-C25583B24E0D}" type="slidenum">
              <a:rPr lang="it-IT"/>
              <a:pPr>
                <a:defRPr/>
              </a:pPr>
              <a:t>‹#›</a:t>
            </a:fld>
            <a:endParaRPr lang="it-I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1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1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1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1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 t="-45000" b="-4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magine 4" descr="ibs-logo-4-cmky.jp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395288" y="4037013"/>
            <a:ext cx="1539875" cy="23844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051" name="CasellaDiTesto 8"/>
          <p:cNvSpPr txBox="1">
            <a:spLocks noChangeArrowheads="1"/>
          </p:cNvSpPr>
          <p:nvPr/>
        </p:nvSpPr>
        <p:spPr bwMode="auto">
          <a:xfrm>
            <a:off x="3203575" y="5661025"/>
            <a:ext cx="5730875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it-IT" sz="6000" b="1">
                <a:solidFill>
                  <a:srgbClr val="127BBD"/>
                </a:solidFill>
                <a:latin typeface="Bodoni MT" pitchFamily="18" charset="0"/>
              </a:rPr>
              <a:t>Italian Coffee Art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Immagine 5" descr="DSC_4608.jp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4554538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267" name="Immagine 4" descr="ibs-logo-4-cmky.jpg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7667625" y="476250"/>
            <a:ext cx="1081088" cy="1673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68" name="CasellaDiTesto 6"/>
          <p:cNvSpPr txBox="1">
            <a:spLocks noChangeArrowheads="1"/>
          </p:cNvSpPr>
          <p:nvPr/>
        </p:nvSpPr>
        <p:spPr bwMode="auto">
          <a:xfrm>
            <a:off x="4932363" y="2349500"/>
            <a:ext cx="3816350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it-IT" sz="4800" b="1">
                <a:solidFill>
                  <a:srgbClr val="127BBD"/>
                </a:solidFill>
                <a:latin typeface="Bodoni MT" pitchFamily="18" charset="0"/>
              </a:rPr>
              <a:t>Lady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290" name="Gruppo 6"/>
          <p:cNvGrpSpPr>
            <a:grpSpLocks/>
          </p:cNvGrpSpPr>
          <p:nvPr/>
        </p:nvGrpSpPr>
        <p:grpSpPr bwMode="auto">
          <a:xfrm>
            <a:off x="4859338" y="115888"/>
            <a:ext cx="4105275" cy="1201737"/>
            <a:chOff x="4859338" y="116632"/>
            <a:chExt cx="4105150" cy="1200329"/>
          </a:xfrm>
        </p:grpSpPr>
        <p:pic>
          <p:nvPicPr>
            <p:cNvPr id="12293" name="Immagine 4" descr="ibs-logo-4-cmky.jpg"/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88424" y="233807"/>
              <a:ext cx="576064" cy="8917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294" name="CasellaDiTesto 10"/>
            <p:cNvSpPr txBox="1">
              <a:spLocks noChangeArrowheads="1"/>
            </p:cNvSpPr>
            <p:nvPr/>
          </p:nvSpPr>
          <p:spPr bwMode="auto">
            <a:xfrm>
              <a:off x="4859338" y="116632"/>
              <a:ext cx="3313062" cy="12003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r" eaLnBrk="1" hangingPunct="1"/>
              <a:endParaRPr lang="it-IT" altLang="ko-KR" sz="3600" b="1">
                <a:solidFill>
                  <a:srgbClr val="127BBD"/>
                </a:solidFill>
                <a:latin typeface="Bodoni MT" panose="02070603080606020203" pitchFamily="18" charset="0"/>
                <a:ea typeface="굴림" panose="020B0600000101010101" pitchFamily="50" charset="-127"/>
              </a:endParaRPr>
            </a:p>
            <a:p>
              <a:pPr algn="r" eaLnBrk="1" hangingPunct="1"/>
              <a:r>
                <a:rPr lang="it-IT" altLang="ko-KR" sz="3600" b="1">
                  <a:solidFill>
                    <a:srgbClr val="127BBD"/>
                  </a:solidFill>
                  <a:latin typeface="Bodoni MT" panose="02070603080606020203" pitchFamily="18" charset="0"/>
                  <a:ea typeface="굴림" panose="020B0600000101010101" pitchFamily="50" charset="-127"/>
                </a:rPr>
                <a:t>Lady</a:t>
              </a:r>
            </a:p>
          </p:txBody>
        </p:sp>
      </p:grpSp>
      <p:sp>
        <p:nvSpPr>
          <p:cNvPr id="12291" name="Rettangolo 5"/>
          <p:cNvSpPr>
            <a:spLocks noChangeArrowheads="1"/>
          </p:cNvSpPr>
          <p:nvPr/>
        </p:nvSpPr>
        <p:spPr bwMode="auto">
          <a:xfrm>
            <a:off x="4787900" y="1555750"/>
            <a:ext cx="4176713" cy="3724096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ko-KR" altLang="en-US" b="1" dirty="0" smtClean="0">
                <a:latin typeface="+mn-ea"/>
              </a:rPr>
              <a:t>재료</a:t>
            </a:r>
            <a:endParaRPr lang="en-US" altLang="ko-KR" b="1" dirty="0" smtClean="0">
              <a:latin typeface="+mn-ea"/>
            </a:endParaRPr>
          </a:p>
          <a:p>
            <a:pPr eaLnBrk="1" hangingPunct="1"/>
            <a:endParaRPr lang="it-IT" altLang="ko-KR" b="1" dirty="0">
              <a:latin typeface="+mn-ea"/>
            </a:endParaRPr>
          </a:p>
          <a:p>
            <a:pPr eaLnBrk="1" hangingPunct="1">
              <a:buFont typeface="Wingdings" panose="05000000000000000000" pitchFamily="2" charset="2"/>
              <a:buChar char="§"/>
            </a:pPr>
            <a:r>
              <a:rPr lang="it-IT" altLang="ko-KR" dirty="0">
                <a:latin typeface="+mn-ea"/>
              </a:rPr>
              <a:t> </a:t>
            </a:r>
            <a:r>
              <a:rPr lang="ko-KR" altLang="en-US" sz="1600" dirty="0">
                <a:latin typeface="+mn-ea"/>
              </a:rPr>
              <a:t>화이트 초콜릿</a:t>
            </a:r>
            <a:r>
              <a:rPr lang="it-IT" altLang="ko-KR" sz="1600" dirty="0">
                <a:latin typeface="+mn-ea"/>
              </a:rPr>
              <a:t>40 ml</a:t>
            </a:r>
          </a:p>
          <a:p>
            <a:pPr eaLnBrk="1" hangingPunct="1">
              <a:buFont typeface="Wingdings" panose="05000000000000000000" pitchFamily="2" charset="2"/>
              <a:buChar char="§"/>
            </a:pPr>
            <a:r>
              <a:rPr lang="it-IT" altLang="ko-KR" sz="1600" dirty="0">
                <a:latin typeface="+mn-ea"/>
              </a:rPr>
              <a:t> </a:t>
            </a:r>
            <a:r>
              <a:rPr lang="ko-KR" altLang="en-US" sz="1600" dirty="0">
                <a:latin typeface="+mn-ea"/>
              </a:rPr>
              <a:t>이탈리아 </a:t>
            </a:r>
            <a:r>
              <a:rPr lang="ko-KR" altLang="en-US" sz="1600" dirty="0" err="1">
                <a:latin typeface="+mn-ea"/>
              </a:rPr>
              <a:t>에스프레소</a:t>
            </a:r>
            <a:r>
              <a:rPr lang="ko-KR" altLang="en-US" sz="1600" dirty="0">
                <a:latin typeface="+mn-ea"/>
              </a:rPr>
              <a:t> </a:t>
            </a:r>
            <a:r>
              <a:rPr lang="it-IT" altLang="ko-KR" sz="1600" dirty="0">
                <a:latin typeface="+mn-ea"/>
              </a:rPr>
              <a:t> 25 ml</a:t>
            </a:r>
          </a:p>
          <a:p>
            <a:pPr eaLnBrk="1" hangingPunct="1">
              <a:buFont typeface="Wingdings" panose="05000000000000000000" pitchFamily="2" charset="2"/>
              <a:buChar char="§"/>
            </a:pPr>
            <a:r>
              <a:rPr lang="it-IT" altLang="ko-KR" sz="1600" dirty="0">
                <a:latin typeface="+mn-ea"/>
              </a:rPr>
              <a:t> </a:t>
            </a:r>
            <a:r>
              <a:rPr lang="ko-KR" altLang="en-US" sz="1600" dirty="0" smtClean="0">
                <a:latin typeface="+mn-ea"/>
              </a:rPr>
              <a:t>천연 </a:t>
            </a:r>
            <a:r>
              <a:rPr lang="ko-KR" altLang="en-US" sz="1600" dirty="0" err="1" smtClean="0">
                <a:latin typeface="+mn-ea"/>
              </a:rPr>
              <a:t>아몬드</a:t>
            </a:r>
            <a:r>
              <a:rPr lang="ko-KR" altLang="en-US" sz="1600" dirty="0" smtClean="0">
                <a:latin typeface="+mn-ea"/>
              </a:rPr>
              <a:t> </a:t>
            </a:r>
            <a:r>
              <a:rPr lang="ko-KR" altLang="en-US" sz="1600" dirty="0">
                <a:latin typeface="+mn-ea"/>
              </a:rPr>
              <a:t>향 </a:t>
            </a:r>
            <a:r>
              <a:rPr lang="ko-KR" altLang="en-US" sz="1600" dirty="0" err="1">
                <a:latin typeface="+mn-ea"/>
              </a:rPr>
              <a:t>리큐어</a:t>
            </a:r>
            <a:r>
              <a:rPr lang="ko-KR" altLang="en-US" sz="1600" dirty="0">
                <a:latin typeface="+mn-ea"/>
              </a:rPr>
              <a:t> </a:t>
            </a:r>
            <a:r>
              <a:rPr lang="it-IT" altLang="ko-KR" sz="1600" dirty="0">
                <a:latin typeface="+mn-ea"/>
              </a:rPr>
              <a:t>20 ml</a:t>
            </a:r>
          </a:p>
          <a:p>
            <a:pPr eaLnBrk="1" hangingPunct="1">
              <a:buFont typeface="Wingdings" panose="05000000000000000000" pitchFamily="2" charset="2"/>
              <a:buChar char="§"/>
            </a:pPr>
            <a:r>
              <a:rPr lang="it-IT" altLang="ko-KR" sz="1600" dirty="0">
                <a:latin typeface="+mn-ea"/>
              </a:rPr>
              <a:t> </a:t>
            </a:r>
            <a:r>
              <a:rPr lang="ko-KR" altLang="en-US" sz="1600" dirty="0">
                <a:latin typeface="+mn-ea"/>
              </a:rPr>
              <a:t>생크림  </a:t>
            </a:r>
            <a:r>
              <a:rPr lang="en-US" altLang="ko-KR" sz="1600" dirty="0">
                <a:latin typeface="+mn-ea"/>
              </a:rPr>
              <a:t>50ml</a:t>
            </a:r>
            <a:endParaRPr lang="it-IT" altLang="ko-KR" sz="1600" dirty="0">
              <a:latin typeface="+mn-ea"/>
            </a:endParaRPr>
          </a:p>
          <a:p>
            <a:pPr eaLnBrk="1" hangingPunct="1">
              <a:buFont typeface="Wingdings" panose="05000000000000000000" pitchFamily="2" charset="2"/>
              <a:buChar char="§"/>
            </a:pPr>
            <a:endParaRPr lang="it-IT" altLang="ko-KR" dirty="0">
              <a:latin typeface="+mn-ea"/>
            </a:endParaRPr>
          </a:p>
          <a:p>
            <a:pPr eaLnBrk="1" hangingPunct="1"/>
            <a:r>
              <a:rPr lang="ko-KR" altLang="en-US" b="1" dirty="0">
                <a:latin typeface="+mn-ea"/>
              </a:rPr>
              <a:t>제조 </a:t>
            </a:r>
            <a:r>
              <a:rPr lang="ko-KR" altLang="en-US" b="1" dirty="0" smtClean="0">
                <a:latin typeface="+mn-ea"/>
              </a:rPr>
              <a:t>방법</a:t>
            </a:r>
            <a:endParaRPr lang="en-US" altLang="ko-KR" b="1" dirty="0" smtClean="0">
              <a:latin typeface="+mn-ea"/>
            </a:endParaRPr>
          </a:p>
          <a:p>
            <a:pPr eaLnBrk="1" hangingPunct="1"/>
            <a:endParaRPr lang="it-IT" altLang="ko-KR" b="1" dirty="0">
              <a:ea typeface="굴림" panose="020B0600000101010101" pitchFamily="50" charset="-127"/>
            </a:endParaRPr>
          </a:p>
          <a:p>
            <a:pPr eaLnBrk="1" hangingPunct="1"/>
            <a:r>
              <a:rPr lang="ko-KR" altLang="en-US" sz="1600" dirty="0"/>
              <a:t>농도가 짙은 화이트 초콜릿을 준비합니다</a:t>
            </a:r>
            <a:r>
              <a:rPr lang="en-US" altLang="ko-KR" sz="1600" dirty="0">
                <a:ea typeface="굴림" panose="020B0600000101010101" pitchFamily="50" charset="-127"/>
              </a:rPr>
              <a:t>. </a:t>
            </a:r>
            <a:r>
              <a:rPr lang="ko-KR" altLang="en-US" sz="1600" dirty="0" err="1"/>
              <a:t>에스프레소</a:t>
            </a:r>
            <a:r>
              <a:rPr lang="en-US" altLang="ko-KR" sz="1600" dirty="0">
                <a:ea typeface="굴림" panose="020B0600000101010101" pitchFamily="50" charset="-127"/>
              </a:rPr>
              <a:t>, </a:t>
            </a:r>
            <a:r>
              <a:rPr lang="ko-KR" altLang="en-US" sz="1600" dirty="0" err="1" smtClean="0"/>
              <a:t>아몬드</a:t>
            </a:r>
            <a:r>
              <a:rPr lang="ko-KR" altLang="en-US" sz="1600" dirty="0" smtClean="0"/>
              <a:t> 향 </a:t>
            </a:r>
            <a:r>
              <a:rPr lang="ko-KR" altLang="en-US" sz="1600" dirty="0" err="1"/>
              <a:t>리큐어를</a:t>
            </a:r>
            <a:r>
              <a:rPr lang="ko-KR" altLang="en-US" sz="1600" dirty="0"/>
              <a:t> 넣고 모두 섞습니다</a:t>
            </a:r>
            <a:r>
              <a:rPr lang="en-US" altLang="ko-KR" sz="1600" dirty="0" smtClean="0">
                <a:ea typeface="굴림" panose="020B0600000101010101" pitchFamily="50" charset="-127"/>
              </a:rPr>
              <a:t>.</a:t>
            </a:r>
          </a:p>
          <a:p>
            <a:pPr eaLnBrk="1" hangingPunct="1"/>
            <a:r>
              <a:rPr lang="ko-KR" altLang="en-US" sz="1600" dirty="0" smtClean="0"/>
              <a:t>칵테일 </a:t>
            </a:r>
            <a:r>
              <a:rPr lang="ko-KR" altLang="en-US" sz="1600" dirty="0"/>
              <a:t>잔에 붓고 생크림 </a:t>
            </a:r>
            <a:r>
              <a:rPr lang="ko-KR" altLang="en-US" sz="1600" dirty="0" err="1"/>
              <a:t>쉐이킹한</a:t>
            </a:r>
            <a:r>
              <a:rPr lang="ko-KR" altLang="en-US" sz="1600" dirty="0"/>
              <a:t> 것을 얹어 완성합니다</a:t>
            </a:r>
            <a:r>
              <a:rPr lang="en-US" altLang="ko-KR" sz="1600" dirty="0">
                <a:ea typeface="굴림" panose="020B0600000101010101" pitchFamily="50" charset="-127"/>
              </a:rPr>
              <a:t>.</a:t>
            </a:r>
            <a:endParaRPr lang="it-IT" altLang="ko-KR" sz="1600" dirty="0">
              <a:ea typeface="굴림" panose="020B0600000101010101" pitchFamily="50" charset="-127"/>
            </a:endParaRPr>
          </a:p>
        </p:txBody>
      </p:sp>
      <p:pic>
        <p:nvPicPr>
          <p:cNvPr id="8" name="Immagine 5" descr="DSC_4608.jpg"/>
          <p:cNvPicPr>
            <a:picLocks noChangeAspect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0" y="0"/>
            <a:ext cx="4554538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7288200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Immagine 5" descr="DSC_4608.jpg"/>
          <p:cNvPicPr>
            <a:picLocks noChangeAspect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0"/>
            <a:ext cx="4554538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aphicFrame>
        <p:nvGraphicFramePr>
          <p:cNvPr id="35" name="Tabella 3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07380393"/>
              </p:ext>
            </p:extLst>
          </p:nvPr>
        </p:nvGraphicFramePr>
        <p:xfrm>
          <a:off x="4787900" y="1416050"/>
          <a:ext cx="4105275" cy="4829175"/>
        </p:xfrm>
        <a:graphic>
          <a:graphicData uri="http://schemas.openxmlformats.org/drawingml/2006/table">
            <a:tbl>
              <a:tblPr/>
              <a:tblGrid>
                <a:gridCol w="24479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000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524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0482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71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6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ea"/>
                          <a:ea typeface="+mj-ea"/>
                          <a:cs typeface="Arial" charset="0"/>
                        </a:rPr>
                        <a:t>바디감</a:t>
                      </a:r>
                      <a:endParaRPr kumimoji="0" lang="it-IT" altLang="ko-KR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ea"/>
                        <a:ea typeface="+mj-ea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ko-KR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  <a:sym typeface="Wingdings" pitchFamily="2" charset="2"/>
                        </a:rPr>
                        <a:t></a:t>
                      </a:r>
                      <a:endParaRPr kumimoji="0" lang="it-IT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ea typeface="굴림" charset="-127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ko-KR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  <a:sym typeface="Wingdings" pitchFamily="2" charset="2"/>
                        </a:rPr>
                        <a:t></a:t>
                      </a:r>
                      <a:endParaRPr kumimoji="0" lang="it-IT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ea typeface="굴림" charset="-127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1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ea"/>
                          <a:ea typeface="+mj-ea"/>
                          <a:cs typeface="Arial" charset="0"/>
                        </a:rPr>
                        <a:t>단맛</a:t>
                      </a:r>
                      <a:endParaRPr kumimoji="0" lang="it-IT" altLang="ko-KR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ea"/>
                        <a:ea typeface="+mj-ea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ko-KR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  <a:sym typeface="Wingdings" pitchFamily="2" charset="2"/>
                        </a:rPr>
                        <a:t></a:t>
                      </a:r>
                      <a:endParaRPr kumimoji="0" lang="it-IT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ea typeface="굴림" charset="-127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ko-KR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  <a:sym typeface="Wingdings" pitchFamily="2" charset="2"/>
                        </a:rPr>
                        <a:t></a:t>
                      </a:r>
                      <a:endParaRPr kumimoji="0" lang="it-IT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ea typeface="굴림" charset="-127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1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ea"/>
                          <a:ea typeface="+mj-ea"/>
                          <a:cs typeface="Arial" charset="0"/>
                        </a:rPr>
                        <a:t>신맛</a:t>
                      </a:r>
                      <a:endParaRPr kumimoji="0" lang="it-IT" altLang="ko-KR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ea"/>
                        <a:ea typeface="+mj-ea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1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600" b="1" kern="1200" dirty="0" smtClean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+mn-ea"/>
                          <a:cs typeface="+mn-cs"/>
                        </a:rPr>
                        <a:t>알코올 농도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ko-KR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  <a:sym typeface="Wingdings" pitchFamily="2" charset="2"/>
                        </a:rPr>
                        <a:t></a:t>
                      </a:r>
                      <a:endParaRPr kumimoji="0" lang="it-IT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ea typeface="굴림" charset="-127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1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600" b="1" kern="1200" dirty="0" smtClean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+mn-ea"/>
                          <a:cs typeface="+mn-cs"/>
                        </a:rPr>
                        <a:t>쓴맛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1475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600" b="1" kern="1200" dirty="0" smtClean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+mn-ea"/>
                          <a:cs typeface="+mn-cs"/>
                        </a:rPr>
                        <a:t>후각적 강도</a:t>
                      </a:r>
                      <a:endParaRPr lang="ko-KR" altLang="en-US" sz="1600" b="1" kern="1200" dirty="0">
                        <a:solidFill>
                          <a:schemeClr val="tx1"/>
                        </a:solidFill>
                        <a:latin typeface="Microsoft JhengHei" panose="020B0604030504040204" pitchFamily="34" charset="-120"/>
                        <a:ea typeface="+mn-ea"/>
                        <a:cs typeface="+mn-cs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ko-KR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  <a:sym typeface="Wingdings" pitchFamily="2" charset="2"/>
                        </a:rPr>
                        <a:t></a:t>
                      </a:r>
                      <a:endParaRPr kumimoji="0" lang="it-IT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ea typeface="굴림" charset="-127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ko-KR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  <a:sym typeface="Wingdings" pitchFamily="2" charset="2"/>
                        </a:rPr>
                        <a:t></a:t>
                      </a:r>
                      <a:endParaRPr kumimoji="0" lang="it-IT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ea typeface="굴림" charset="-127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1475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600" b="1" kern="1200" dirty="0" smtClean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+mn-ea"/>
                          <a:cs typeface="+mn-cs"/>
                        </a:rPr>
                        <a:t>꽃과 신선한 과일 향</a:t>
                      </a:r>
                      <a:endParaRPr lang="ko-KR" altLang="en-US" sz="1600" b="1" kern="1200" dirty="0">
                        <a:solidFill>
                          <a:schemeClr val="tx1"/>
                        </a:solidFill>
                        <a:latin typeface="Microsoft JhengHei" panose="020B0604030504040204" pitchFamily="34" charset="-120"/>
                        <a:ea typeface="+mn-ea"/>
                        <a:cs typeface="+mn-cs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ko-KR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  <a:sym typeface="Wingdings" pitchFamily="2" charset="2"/>
                        </a:rPr>
                        <a:t></a:t>
                      </a:r>
                      <a:endParaRPr kumimoji="0" lang="it-IT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ea typeface="굴림" charset="-127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ko-KR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ko-KR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71475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600" b="1" kern="1200" dirty="0" err="1" smtClean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+mn-ea"/>
                          <a:cs typeface="+mn-cs"/>
                        </a:rPr>
                        <a:t>로스팅</a:t>
                      </a:r>
                      <a:r>
                        <a:rPr lang="ko-KR" altLang="en-US" sz="1600" b="1" kern="1200" dirty="0" smtClean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+mn-ea"/>
                          <a:cs typeface="+mn-cs"/>
                        </a:rPr>
                        <a:t> 향</a:t>
                      </a:r>
                      <a:endParaRPr lang="ko-KR" altLang="en-US" sz="1600" b="1" kern="1200" dirty="0">
                        <a:solidFill>
                          <a:schemeClr val="tx1"/>
                        </a:solidFill>
                        <a:latin typeface="Microsoft JhengHei" panose="020B0604030504040204" pitchFamily="34" charset="-120"/>
                        <a:ea typeface="+mn-ea"/>
                        <a:cs typeface="+mn-cs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ko-KR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  <a:sym typeface="Wingdings" pitchFamily="2" charset="2"/>
                        </a:rPr>
                        <a:t></a:t>
                      </a:r>
                      <a:endParaRPr kumimoji="0" lang="it-IT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ea typeface="굴림" charset="-127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ko-KR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  <a:sym typeface="Wingdings" pitchFamily="2" charset="2"/>
                        </a:rPr>
                        <a:t></a:t>
                      </a:r>
                      <a:endParaRPr kumimoji="0" lang="it-IT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ea typeface="굴림" charset="-127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71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600" b="1" kern="1200" dirty="0" smtClean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+mn-ea"/>
                          <a:cs typeface="+mn-cs"/>
                        </a:rPr>
                        <a:t>페스트리 반죽 향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ko-KR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  <a:sym typeface="Wingdings" pitchFamily="2" charset="2"/>
                        </a:rPr>
                        <a:t></a:t>
                      </a:r>
                      <a:endParaRPr kumimoji="0" lang="it-IT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ea typeface="굴림" charset="-127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ko-KR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  <a:sym typeface="Wingdings" pitchFamily="2" charset="2"/>
                        </a:rPr>
                        <a:t></a:t>
                      </a:r>
                      <a:endParaRPr kumimoji="0" lang="it-IT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ea typeface="굴림" charset="-127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ko-KR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  <a:sym typeface="Wingdings" pitchFamily="2" charset="2"/>
                        </a:rPr>
                        <a:t></a:t>
                      </a:r>
                      <a:endParaRPr kumimoji="0" lang="it-IT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ea typeface="굴림" charset="-127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71475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600" b="1" kern="1200" dirty="0" smtClean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+mn-ea"/>
                          <a:cs typeface="+mn-cs"/>
                        </a:rPr>
                        <a:t>마른 과일과 견과류 향</a:t>
                      </a:r>
                      <a:endParaRPr lang="ko-KR" altLang="en-US" sz="1600" b="1" kern="1200" dirty="0">
                        <a:solidFill>
                          <a:schemeClr val="tx1"/>
                        </a:solidFill>
                        <a:latin typeface="Microsoft JhengHei" panose="020B0604030504040204" pitchFamily="34" charset="-120"/>
                        <a:ea typeface="+mn-ea"/>
                        <a:cs typeface="+mn-cs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ko-KR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  <a:sym typeface="Wingdings" pitchFamily="2" charset="2"/>
                        </a:rPr>
                        <a:t></a:t>
                      </a:r>
                      <a:endParaRPr kumimoji="0" lang="it-IT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ea typeface="굴림" charset="-127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ko-KR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  <a:sym typeface="Wingdings" pitchFamily="2" charset="2"/>
                        </a:rPr>
                        <a:t></a:t>
                      </a:r>
                      <a:endParaRPr kumimoji="0" lang="it-IT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ea typeface="굴림" charset="-127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ko-KR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  <a:sym typeface="Wingdings" pitchFamily="2" charset="2"/>
                        </a:rPr>
                        <a:t></a:t>
                      </a:r>
                      <a:endParaRPr kumimoji="0" lang="it-IT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ea typeface="굴림" charset="-127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71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600" b="1" kern="1200" dirty="0" smtClean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+mn-ea"/>
                          <a:cs typeface="+mn-cs"/>
                        </a:rPr>
                        <a:t>향신료 향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ko-KR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  <a:sym typeface="Wingdings" pitchFamily="2" charset="2"/>
                        </a:rPr>
                        <a:t></a:t>
                      </a:r>
                      <a:endParaRPr kumimoji="0" lang="it-IT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ea typeface="굴림" charset="-127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ko-KR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ko-KR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71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ko-KR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371475">
                <a:tc gridSpan="4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it-IT" altLang="ko-KR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굴림" charset="-127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</a:tbl>
          </a:graphicData>
        </a:graphic>
      </p:graphicFrame>
      <p:grpSp>
        <p:nvGrpSpPr>
          <p:cNvPr id="13376" name="Gruppo 40"/>
          <p:cNvGrpSpPr>
            <a:grpSpLocks/>
          </p:cNvGrpSpPr>
          <p:nvPr/>
        </p:nvGrpSpPr>
        <p:grpSpPr bwMode="auto">
          <a:xfrm>
            <a:off x="4859338" y="115888"/>
            <a:ext cx="4105275" cy="1200150"/>
            <a:chOff x="4859338" y="116632"/>
            <a:chExt cx="4105150" cy="1198923"/>
          </a:xfrm>
        </p:grpSpPr>
        <p:pic>
          <p:nvPicPr>
            <p:cNvPr id="13377" name="Immagine 4" descr="ibs-logo-4-cmky.jpg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88424" y="233807"/>
              <a:ext cx="576064" cy="8917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3378" name="CasellaDiTesto 10"/>
            <p:cNvSpPr txBox="1">
              <a:spLocks noChangeArrowheads="1"/>
            </p:cNvSpPr>
            <p:nvPr/>
          </p:nvSpPr>
          <p:spPr bwMode="auto">
            <a:xfrm>
              <a:off x="4859338" y="116632"/>
              <a:ext cx="3313062" cy="11989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r" eaLnBrk="1" hangingPunct="1"/>
              <a:endParaRPr lang="it-IT" altLang="ko-KR" sz="3600" b="1">
                <a:solidFill>
                  <a:srgbClr val="127BBD"/>
                </a:solidFill>
                <a:latin typeface="Bodoni MT" panose="02070603080606020203" pitchFamily="18" charset="0"/>
                <a:ea typeface="굴림" panose="020B0600000101010101" pitchFamily="50" charset="-127"/>
              </a:endParaRPr>
            </a:p>
            <a:p>
              <a:pPr algn="r" eaLnBrk="1" hangingPunct="1"/>
              <a:r>
                <a:rPr lang="it-IT" altLang="ko-KR" sz="3600" b="1">
                  <a:solidFill>
                    <a:srgbClr val="127BBD"/>
                  </a:solidFill>
                  <a:latin typeface="Bodoni MT" panose="02070603080606020203" pitchFamily="18" charset="0"/>
                  <a:ea typeface="굴림" panose="020B0600000101010101" pitchFamily="50" charset="-127"/>
                </a:rPr>
                <a:t>Lady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5166862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Immagine 4" descr="ibs-logo-4-cmky.jp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667625" y="476250"/>
            <a:ext cx="1081088" cy="1673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39" name="CasellaDiTesto 7"/>
          <p:cNvSpPr txBox="1">
            <a:spLocks noChangeArrowheads="1"/>
          </p:cNvSpPr>
          <p:nvPr/>
        </p:nvSpPr>
        <p:spPr bwMode="auto">
          <a:xfrm>
            <a:off x="4932363" y="2349500"/>
            <a:ext cx="3816350" cy="156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it-IT" sz="4800" b="1">
                <a:solidFill>
                  <a:srgbClr val="127BBD"/>
                </a:solidFill>
                <a:latin typeface="Bodoni MT" pitchFamily="18" charset="0"/>
              </a:rPr>
              <a:t>Caffè</a:t>
            </a:r>
          </a:p>
          <a:p>
            <a:pPr algn="r"/>
            <a:r>
              <a:rPr lang="it-IT" sz="4800" b="1">
                <a:solidFill>
                  <a:srgbClr val="127BBD"/>
                </a:solidFill>
                <a:latin typeface="Bodoni MT" pitchFamily="18" charset="0"/>
              </a:rPr>
              <a:t>Mediterraneo</a:t>
            </a:r>
          </a:p>
        </p:txBody>
      </p:sp>
      <p:pic>
        <p:nvPicPr>
          <p:cNvPr id="7" name="Immagine 6" descr="DSC_4579.jp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0" y="0"/>
            <a:ext cx="4689475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362" name="Gruppo 6"/>
          <p:cNvGrpSpPr>
            <a:grpSpLocks/>
          </p:cNvGrpSpPr>
          <p:nvPr/>
        </p:nvGrpSpPr>
        <p:grpSpPr bwMode="auto">
          <a:xfrm>
            <a:off x="4859338" y="115888"/>
            <a:ext cx="4105275" cy="1200150"/>
            <a:chOff x="4860032" y="116632"/>
            <a:chExt cx="4104456" cy="1198923"/>
          </a:xfrm>
        </p:grpSpPr>
        <p:pic>
          <p:nvPicPr>
            <p:cNvPr id="15365" name="Immagine 4" descr="ibs-logo-4-cmky.jpg"/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88424" y="233807"/>
              <a:ext cx="576064" cy="8917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5366" name="CasellaDiTesto 10"/>
            <p:cNvSpPr txBox="1">
              <a:spLocks noChangeArrowheads="1"/>
            </p:cNvSpPr>
            <p:nvPr/>
          </p:nvSpPr>
          <p:spPr bwMode="auto">
            <a:xfrm>
              <a:off x="4860032" y="116632"/>
              <a:ext cx="3313062" cy="11989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r" eaLnBrk="1" hangingPunct="1"/>
              <a:r>
                <a:rPr lang="it-IT" altLang="ko-KR" sz="3600" b="1">
                  <a:solidFill>
                    <a:srgbClr val="127BBD"/>
                  </a:solidFill>
                  <a:latin typeface="Bodoni MT" panose="02070603080606020203" pitchFamily="18" charset="0"/>
                  <a:ea typeface="굴림" panose="020B0600000101010101" pitchFamily="50" charset="-127"/>
                </a:rPr>
                <a:t>Caffè</a:t>
              </a:r>
            </a:p>
            <a:p>
              <a:pPr algn="r" eaLnBrk="1" hangingPunct="1"/>
              <a:r>
                <a:rPr lang="it-IT" altLang="ko-KR" sz="3600" b="1">
                  <a:solidFill>
                    <a:srgbClr val="127BBD"/>
                  </a:solidFill>
                  <a:latin typeface="Bodoni MT" panose="02070603080606020203" pitchFamily="18" charset="0"/>
                  <a:ea typeface="굴림" panose="020B0600000101010101" pitchFamily="50" charset="-127"/>
                </a:rPr>
                <a:t>Mediterraneo</a:t>
              </a:r>
            </a:p>
          </p:txBody>
        </p:sp>
      </p:grpSp>
      <p:sp>
        <p:nvSpPr>
          <p:cNvPr id="15363" name="Rettangolo 5"/>
          <p:cNvSpPr>
            <a:spLocks noChangeArrowheads="1"/>
          </p:cNvSpPr>
          <p:nvPr/>
        </p:nvSpPr>
        <p:spPr bwMode="auto">
          <a:xfrm>
            <a:off x="4859338" y="1555750"/>
            <a:ext cx="4105275" cy="446276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ko-KR" altLang="en-US" b="1" dirty="0" smtClean="0">
                <a:latin typeface="+mj-ea"/>
                <a:ea typeface="+mj-ea"/>
              </a:rPr>
              <a:t>재료</a:t>
            </a:r>
            <a:endParaRPr lang="en-US" altLang="ko-KR" b="1" dirty="0" smtClean="0">
              <a:latin typeface="+mj-ea"/>
              <a:ea typeface="+mj-ea"/>
            </a:endParaRPr>
          </a:p>
          <a:p>
            <a:pPr eaLnBrk="1" hangingPunct="1"/>
            <a:endParaRPr lang="it-IT" altLang="ko-KR" b="1" dirty="0">
              <a:latin typeface="+mj-ea"/>
              <a:ea typeface="+mj-ea"/>
            </a:endParaRPr>
          </a:p>
          <a:p>
            <a:pPr eaLnBrk="1" hangingPunct="1">
              <a:buFont typeface="Wingdings" panose="05000000000000000000" pitchFamily="2" charset="2"/>
              <a:buChar char="§"/>
            </a:pPr>
            <a:r>
              <a:rPr lang="it-IT" altLang="ko-KR" dirty="0">
                <a:latin typeface="+mj-ea"/>
                <a:ea typeface="+mj-ea"/>
              </a:rPr>
              <a:t> </a:t>
            </a:r>
            <a:r>
              <a:rPr lang="ko-KR" altLang="en-US" sz="1600" dirty="0">
                <a:latin typeface="+mj-ea"/>
                <a:ea typeface="+mj-ea"/>
              </a:rPr>
              <a:t>갈색설탕 </a:t>
            </a:r>
            <a:r>
              <a:rPr lang="en-US" altLang="ko-KR" sz="1600" dirty="0">
                <a:latin typeface="+mj-ea"/>
                <a:ea typeface="+mj-ea"/>
              </a:rPr>
              <a:t>5g</a:t>
            </a:r>
            <a:endParaRPr lang="it-IT" altLang="ko-KR" sz="1600" dirty="0">
              <a:latin typeface="+mj-ea"/>
              <a:ea typeface="+mj-ea"/>
            </a:endParaRPr>
          </a:p>
          <a:p>
            <a:pPr eaLnBrk="1" hangingPunct="1">
              <a:buFont typeface="Wingdings" panose="05000000000000000000" pitchFamily="2" charset="2"/>
              <a:buChar char="§"/>
            </a:pPr>
            <a:r>
              <a:rPr lang="it-IT" altLang="ko-KR" sz="1600" dirty="0">
                <a:latin typeface="+mj-ea"/>
                <a:ea typeface="+mj-ea"/>
              </a:rPr>
              <a:t> </a:t>
            </a:r>
            <a:r>
              <a:rPr lang="ko-KR" altLang="en-US" sz="1600" dirty="0">
                <a:latin typeface="+mj-ea"/>
                <a:ea typeface="+mj-ea"/>
              </a:rPr>
              <a:t>오렌지 향 </a:t>
            </a:r>
            <a:r>
              <a:rPr lang="ko-KR" altLang="en-US" sz="1600" dirty="0" err="1">
                <a:latin typeface="+mj-ea"/>
                <a:ea typeface="+mj-ea"/>
              </a:rPr>
              <a:t>리큐어</a:t>
            </a:r>
            <a:r>
              <a:rPr lang="ko-KR" altLang="en-US" sz="1600" dirty="0">
                <a:latin typeface="+mj-ea"/>
                <a:ea typeface="+mj-ea"/>
              </a:rPr>
              <a:t> </a:t>
            </a:r>
            <a:r>
              <a:rPr lang="it-IT" altLang="ko-KR" sz="1600" dirty="0">
                <a:latin typeface="+mj-ea"/>
                <a:ea typeface="+mj-ea"/>
              </a:rPr>
              <a:t>20 ml</a:t>
            </a:r>
          </a:p>
          <a:p>
            <a:pPr eaLnBrk="1" hangingPunct="1">
              <a:buFont typeface="Wingdings" panose="05000000000000000000" pitchFamily="2" charset="2"/>
              <a:buChar char="§"/>
            </a:pPr>
            <a:r>
              <a:rPr lang="it-IT" altLang="ko-KR" sz="1600" dirty="0">
                <a:latin typeface="+mj-ea"/>
                <a:ea typeface="+mj-ea"/>
              </a:rPr>
              <a:t> </a:t>
            </a:r>
            <a:r>
              <a:rPr lang="ko-KR" altLang="en-US" sz="1600" dirty="0">
                <a:latin typeface="+mj-ea"/>
                <a:ea typeface="+mj-ea"/>
              </a:rPr>
              <a:t>카카오 향 </a:t>
            </a:r>
            <a:r>
              <a:rPr lang="ko-KR" altLang="en-US" sz="1600" dirty="0" err="1">
                <a:latin typeface="+mj-ea"/>
                <a:ea typeface="+mj-ea"/>
              </a:rPr>
              <a:t>리큐어</a:t>
            </a:r>
            <a:r>
              <a:rPr lang="ko-KR" altLang="en-US" sz="1600" dirty="0">
                <a:latin typeface="+mj-ea"/>
                <a:ea typeface="+mj-ea"/>
              </a:rPr>
              <a:t> </a:t>
            </a:r>
            <a:r>
              <a:rPr lang="it-IT" altLang="ko-KR" sz="1600" dirty="0">
                <a:latin typeface="+mj-ea"/>
                <a:ea typeface="+mj-ea"/>
              </a:rPr>
              <a:t>20 ml</a:t>
            </a:r>
          </a:p>
          <a:p>
            <a:pPr eaLnBrk="1" hangingPunct="1">
              <a:buFont typeface="Wingdings" panose="05000000000000000000" pitchFamily="2" charset="2"/>
              <a:buChar char="§"/>
            </a:pPr>
            <a:r>
              <a:rPr lang="it-IT" altLang="ko-KR" sz="1600" dirty="0">
                <a:latin typeface="+mj-ea"/>
                <a:ea typeface="+mj-ea"/>
              </a:rPr>
              <a:t> </a:t>
            </a:r>
            <a:r>
              <a:rPr lang="ko-KR" altLang="en-US" sz="1600" dirty="0">
                <a:latin typeface="+mj-ea"/>
                <a:ea typeface="+mj-ea"/>
              </a:rPr>
              <a:t>이탈리아 </a:t>
            </a:r>
            <a:r>
              <a:rPr lang="ko-KR" altLang="en-US" sz="1600" dirty="0" err="1">
                <a:latin typeface="+mj-ea"/>
                <a:ea typeface="+mj-ea"/>
              </a:rPr>
              <a:t>에스프레소</a:t>
            </a:r>
            <a:r>
              <a:rPr lang="ko-KR" altLang="en-US" sz="1600" dirty="0">
                <a:latin typeface="+mj-ea"/>
                <a:ea typeface="+mj-ea"/>
              </a:rPr>
              <a:t> </a:t>
            </a:r>
            <a:r>
              <a:rPr lang="it-IT" altLang="ko-KR" sz="1600" dirty="0">
                <a:latin typeface="+mj-ea"/>
                <a:ea typeface="+mj-ea"/>
              </a:rPr>
              <a:t>25 ml</a:t>
            </a:r>
          </a:p>
          <a:p>
            <a:pPr eaLnBrk="1" hangingPunct="1">
              <a:buFont typeface="Wingdings" panose="05000000000000000000" pitchFamily="2" charset="2"/>
              <a:buChar char="§"/>
            </a:pPr>
            <a:r>
              <a:rPr lang="it-IT" altLang="ko-KR" sz="1600" dirty="0">
                <a:latin typeface="+mj-ea"/>
                <a:ea typeface="+mj-ea"/>
              </a:rPr>
              <a:t> </a:t>
            </a:r>
            <a:r>
              <a:rPr lang="ko-KR" altLang="en-US" sz="1600" dirty="0">
                <a:latin typeface="+mj-ea"/>
                <a:ea typeface="+mj-ea"/>
              </a:rPr>
              <a:t>생크림 </a:t>
            </a:r>
            <a:r>
              <a:rPr lang="it-IT" altLang="ko-KR" sz="1600" dirty="0">
                <a:latin typeface="+mj-ea"/>
                <a:ea typeface="+mj-ea"/>
              </a:rPr>
              <a:t>40 ml</a:t>
            </a:r>
          </a:p>
          <a:p>
            <a:pPr eaLnBrk="1" hangingPunct="1"/>
            <a:r>
              <a:rPr lang="it-IT" altLang="ko-KR" dirty="0">
                <a:latin typeface="+mj-ea"/>
                <a:ea typeface="+mj-ea"/>
              </a:rPr>
              <a:t> </a:t>
            </a:r>
          </a:p>
          <a:p>
            <a:pPr eaLnBrk="1" hangingPunct="1"/>
            <a:r>
              <a:rPr lang="ko-KR" altLang="en-US" b="1" dirty="0">
                <a:latin typeface="+mj-ea"/>
                <a:ea typeface="+mj-ea"/>
              </a:rPr>
              <a:t>제조 </a:t>
            </a:r>
            <a:r>
              <a:rPr lang="ko-KR" altLang="en-US" b="1" dirty="0" smtClean="0">
                <a:latin typeface="+mj-ea"/>
                <a:ea typeface="+mj-ea"/>
              </a:rPr>
              <a:t>방법</a:t>
            </a:r>
            <a:endParaRPr lang="en-US" altLang="ko-KR" b="1" dirty="0" smtClean="0">
              <a:latin typeface="+mj-ea"/>
              <a:ea typeface="+mj-ea"/>
            </a:endParaRPr>
          </a:p>
          <a:p>
            <a:pPr eaLnBrk="1" hangingPunct="1"/>
            <a:endParaRPr lang="it-IT" altLang="ko-KR" b="1" dirty="0">
              <a:ea typeface="굴림" panose="020B0600000101010101" pitchFamily="50" charset="-127"/>
            </a:endParaRPr>
          </a:p>
          <a:p>
            <a:pPr eaLnBrk="1" hangingPunct="1"/>
            <a:r>
              <a:rPr lang="ko-KR" altLang="en-US" sz="1600" dirty="0"/>
              <a:t>칵테일 잔에 갈색설탕</a:t>
            </a:r>
            <a:r>
              <a:rPr lang="en-US" altLang="ko-KR" sz="1600" dirty="0">
                <a:ea typeface="굴림" panose="020B0600000101010101" pitchFamily="50" charset="-127"/>
              </a:rPr>
              <a:t>, </a:t>
            </a:r>
            <a:r>
              <a:rPr lang="ko-KR" altLang="en-US" sz="1600" dirty="0" err="1"/>
              <a:t>에스프레소</a:t>
            </a:r>
            <a:r>
              <a:rPr lang="en-US" altLang="ko-KR" sz="1600" dirty="0">
                <a:ea typeface="굴림" panose="020B0600000101010101" pitchFamily="50" charset="-127"/>
              </a:rPr>
              <a:t>, </a:t>
            </a:r>
            <a:r>
              <a:rPr lang="ko-KR" altLang="en-US" sz="1600" dirty="0"/>
              <a:t>오렌지 향 </a:t>
            </a:r>
            <a:r>
              <a:rPr lang="ko-KR" altLang="en-US" sz="1600" dirty="0" err="1"/>
              <a:t>리큐어</a:t>
            </a:r>
            <a:r>
              <a:rPr lang="en-US" altLang="ko-KR" sz="1600" dirty="0">
                <a:ea typeface="굴림" panose="020B0600000101010101" pitchFamily="50" charset="-127"/>
              </a:rPr>
              <a:t>, </a:t>
            </a:r>
            <a:r>
              <a:rPr lang="ko-KR" altLang="en-US" sz="1600" dirty="0"/>
              <a:t>카카오 향 </a:t>
            </a:r>
            <a:r>
              <a:rPr lang="ko-KR" altLang="en-US" sz="1600" dirty="0" err="1"/>
              <a:t>리큐어를</a:t>
            </a:r>
            <a:r>
              <a:rPr lang="ko-KR" altLang="en-US" sz="1600" dirty="0"/>
              <a:t> 모두 넣고 따뜻하게 데웁니다</a:t>
            </a:r>
            <a:r>
              <a:rPr lang="en-US" altLang="ko-KR" sz="1600" dirty="0" smtClean="0">
                <a:ea typeface="굴림" panose="020B0600000101010101" pitchFamily="50" charset="-127"/>
              </a:rPr>
              <a:t>.</a:t>
            </a:r>
          </a:p>
          <a:p>
            <a:pPr eaLnBrk="1" hangingPunct="1"/>
            <a:r>
              <a:rPr lang="ko-KR" altLang="en-US" sz="1600" dirty="0" smtClean="0"/>
              <a:t>작은 </a:t>
            </a:r>
            <a:r>
              <a:rPr lang="ko-KR" altLang="en-US" sz="1600" dirty="0"/>
              <a:t>스푼을 이용하여 그 위에 생크림 가볍게 </a:t>
            </a:r>
            <a:r>
              <a:rPr lang="ko-KR" altLang="en-US" sz="1600" dirty="0" err="1"/>
              <a:t>쉐이킹</a:t>
            </a:r>
            <a:r>
              <a:rPr lang="ko-KR" altLang="en-US" sz="1600" dirty="0"/>
              <a:t> 한 것을 얹습니다</a:t>
            </a:r>
            <a:r>
              <a:rPr lang="en-US" altLang="ko-KR" sz="1600" dirty="0">
                <a:ea typeface="굴림" panose="020B0600000101010101" pitchFamily="50" charset="-127"/>
              </a:rPr>
              <a:t>.  </a:t>
            </a:r>
            <a:endParaRPr lang="en-US" altLang="ko-KR" sz="1600" dirty="0" smtClean="0">
              <a:ea typeface="굴림" panose="020B0600000101010101" pitchFamily="50" charset="-127"/>
            </a:endParaRPr>
          </a:p>
          <a:p>
            <a:pPr eaLnBrk="1" hangingPunct="1"/>
            <a:r>
              <a:rPr lang="ko-KR" altLang="en-US" sz="1600" dirty="0" smtClean="0"/>
              <a:t>기호에 </a:t>
            </a:r>
            <a:r>
              <a:rPr lang="ko-KR" altLang="en-US" sz="1600" dirty="0"/>
              <a:t>맞게 장식합니다</a:t>
            </a:r>
            <a:r>
              <a:rPr lang="en-US" altLang="ko-KR" sz="1600" dirty="0">
                <a:ea typeface="굴림" panose="020B0600000101010101" pitchFamily="50" charset="-127"/>
              </a:rPr>
              <a:t>.</a:t>
            </a:r>
            <a:endParaRPr lang="ko-KR" altLang="en-US" sz="1600" dirty="0"/>
          </a:p>
          <a:p>
            <a:pPr eaLnBrk="1" hangingPunct="1"/>
            <a:endParaRPr lang="it-IT" altLang="ko-KR" sz="1600" dirty="0">
              <a:ea typeface="굴림" panose="020B0600000101010101" pitchFamily="50" charset="-127"/>
            </a:endParaRPr>
          </a:p>
        </p:txBody>
      </p:sp>
      <p:pic>
        <p:nvPicPr>
          <p:cNvPr id="9" name="Immagine 8" descr="DSC_4579.jpg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0" y="0"/>
            <a:ext cx="4689475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3261422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5" name="Tabella 3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32286488"/>
              </p:ext>
            </p:extLst>
          </p:nvPr>
        </p:nvGraphicFramePr>
        <p:xfrm>
          <a:off x="4932363" y="1416050"/>
          <a:ext cx="3960812" cy="4829175"/>
        </p:xfrm>
        <a:graphic>
          <a:graphicData uri="http://schemas.openxmlformats.org/drawingml/2006/table">
            <a:tbl>
              <a:tblPr/>
              <a:tblGrid>
                <a:gridCol w="23622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794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334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857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71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6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ea"/>
                          <a:ea typeface="+mj-ea"/>
                          <a:cs typeface="Arial" charset="0"/>
                        </a:rPr>
                        <a:t>바디감</a:t>
                      </a:r>
                      <a:endParaRPr kumimoji="0" lang="it-IT" altLang="ko-KR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ea"/>
                        <a:ea typeface="+mj-ea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ko-KR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  <a:sym typeface="Wingdings" pitchFamily="2" charset="2"/>
                        </a:rPr>
                        <a:t></a:t>
                      </a:r>
                      <a:endParaRPr kumimoji="0" lang="it-IT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ea typeface="굴림" charset="-127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ko-KR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  <a:sym typeface="Wingdings" pitchFamily="2" charset="2"/>
                        </a:rPr>
                        <a:t></a:t>
                      </a:r>
                      <a:endParaRPr kumimoji="0" lang="it-IT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ea typeface="굴림" charset="-127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1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ea"/>
                          <a:ea typeface="+mj-ea"/>
                          <a:cs typeface="Arial" charset="0"/>
                        </a:rPr>
                        <a:t>단맛</a:t>
                      </a:r>
                      <a:endParaRPr kumimoji="0" lang="it-IT" altLang="ko-KR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ea"/>
                        <a:ea typeface="+mj-ea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ko-KR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  <a:sym typeface="Wingdings" pitchFamily="2" charset="2"/>
                        </a:rPr>
                        <a:t></a:t>
                      </a:r>
                      <a:endParaRPr kumimoji="0" lang="it-IT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ea typeface="굴림" charset="-127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ko-KR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  <a:sym typeface="Wingdings" pitchFamily="2" charset="2"/>
                        </a:rPr>
                        <a:t></a:t>
                      </a:r>
                      <a:endParaRPr kumimoji="0" lang="it-IT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ea typeface="굴림" charset="-127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1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ea"/>
                          <a:ea typeface="+mj-ea"/>
                          <a:cs typeface="Arial" charset="0"/>
                        </a:rPr>
                        <a:t>신맛</a:t>
                      </a:r>
                      <a:endParaRPr kumimoji="0" lang="it-IT" altLang="ko-KR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ea"/>
                        <a:ea typeface="+mj-ea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ko-KR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  <a:sym typeface="Wingdings" pitchFamily="2" charset="2"/>
                        </a:rPr>
                        <a:t></a:t>
                      </a:r>
                      <a:endParaRPr kumimoji="0" lang="it-IT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ea typeface="굴림" charset="-127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1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600" b="1" kern="1200" dirty="0" smtClean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+mn-ea"/>
                          <a:cs typeface="+mn-cs"/>
                        </a:rPr>
                        <a:t>알코올 농도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ko-KR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  <a:sym typeface="Wingdings" pitchFamily="2" charset="2"/>
                        </a:rPr>
                        <a:t></a:t>
                      </a:r>
                      <a:endParaRPr kumimoji="0" lang="it-IT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ea typeface="굴림" charset="-127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ko-KR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  <a:sym typeface="Wingdings" pitchFamily="2" charset="2"/>
                        </a:rPr>
                        <a:t></a:t>
                      </a:r>
                      <a:endParaRPr kumimoji="0" lang="it-IT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ea typeface="굴림" charset="-127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1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600" b="1" kern="1200" dirty="0" smtClean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+mn-ea"/>
                          <a:cs typeface="+mn-cs"/>
                        </a:rPr>
                        <a:t>쓴맛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ko-KR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  <a:sym typeface="Wingdings" pitchFamily="2" charset="2"/>
                        </a:rPr>
                        <a:t></a:t>
                      </a:r>
                      <a:endParaRPr kumimoji="0" lang="it-IT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ea typeface="굴림" charset="-127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1475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600" b="1" kern="1200" dirty="0" smtClean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+mn-ea"/>
                          <a:cs typeface="+mn-cs"/>
                        </a:rPr>
                        <a:t>후각적 강도</a:t>
                      </a:r>
                      <a:endParaRPr lang="ko-KR" altLang="en-US" sz="1600" b="1" kern="1200" dirty="0">
                        <a:solidFill>
                          <a:schemeClr val="tx1"/>
                        </a:solidFill>
                        <a:latin typeface="Microsoft JhengHei" panose="020B0604030504040204" pitchFamily="34" charset="-120"/>
                        <a:ea typeface="+mn-ea"/>
                        <a:cs typeface="+mn-cs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ko-KR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  <a:sym typeface="Wingdings" pitchFamily="2" charset="2"/>
                        </a:rPr>
                        <a:t></a:t>
                      </a:r>
                      <a:endParaRPr kumimoji="0" lang="it-IT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ea typeface="굴림" charset="-127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ko-KR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  <a:sym typeface="Wingdings" pitchFamily="2" charset="2"/>
                        </a:rPr>
                        <a:t></a:t>
                      </a:r>
                      <a:endParaRPr kumimoji="0" lang="it-IT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ea typeface="굴림" charset="-127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1475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600" b="1" kern="1200" dirty="0" smtClean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+mn-ea"/>
                          <a:cs typeface="+mn-cs"/>
                        </a:rPr>
                        <a:t>꽃과 신선한 과일 향</a:t>
                      </a:r>
                      <a:endParaRPr lang="ko-KR" altLang="en-US" sz="1600" b="1" kern="1200" dirty="0">
                        <a:solidFill>
                          <a:schemeClr val="tx1"/>
                        </a:solidFill>
                        <a:latin typeface="Microsoft JhengHei" panose="020B0604030504040204" pitchFamily="34" charset="-120"/>
                        <a:ea typeface="+mn-ea"/>
                        <a:cs typeface="+mn-cs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ko-KR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  <a:sym typeface="Wingdings" pitchFamily="2" charset="2"/>
                        </a:rPr>
                        <a:t></a:t>
                      </a:r>
                      <a:endParaRPr kumimoji="0" lang="it-IT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ea typeface="굴림" charset="-127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71475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600" b="1" kern="1200" dirty="0" err="1" smtClean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+mn-ea"/>
                          <a:cs typeface="+mn-cs"/>
                        </a:rPr>
                        <a:t>로스팅</a:t>
                      </a:r>
                      <a:r>
                        <a:rPr lang="ko-KR" altLang="en-US" sz="1600" b="1" kern="1200" dirty="0" smtClean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+mn-ea"/>
                          <a:cs typeface="+mn-cs"/>
                        </a:rPr>
                        <a:t> 향</a:t>
                      </a:r>
                      <a:endParaRPr lang="ko-KR" altLang="en-US" sz="1600" b="1" kern="1200" dirty="0">
                        <a:solidFill>
                          <a:schemeClr val="tx1"/>
                        </a:solidFill>
                        <a:latin typeface="Microsoft JhengHei" panose="020B0604030504040204" pitchFamily="34" charset="-120"/>
                        <a:ea typeface="+mn-ea"/>
                        <a:cs typeface="+mn-cs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ko-KR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  <a:sym typeface="Wingdings" pitchFamily="2" charset="2"/>
                        </a:rPr>
                        <a:t></a:t>
                      </a:r>
                      <a:endParaRPr kumimoji="0" lang="it-IT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ea typeface="굴림" charset="-127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71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600" b="1" kern="1200" dirty="0" smtClean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+mn-ea"/>
                          <a:cs typeface="+mn-cs"/>
                        </a:rPr>
                        <a:t>페스트리 반죽 향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ko-KR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  <a:sym typeface="Wingdings" pitchFamily="2" charset="2"/>
                        </a:rPr>
                        <a:t></a:t>
                      </a:r>
                      <a:endParaRPr kumimoji="0" lang="it-IT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ea typeface="굴림" charset="-127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ko-KR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  <a:sym typeface="Wingdings" pitchFamily="2" charset="2"/>
                        </a:rPr>
                        <a:t></a:t>
                      </a:r>
                      <a:endParaRPr kumimoji="0" lang="it-IT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ea typeface="굴림" charset="-127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71475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600" b="1" kern="1200" dirty="0" smtClean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+mn-ea"/>
                          <a:cs typeface="+mn-cs"/>
                        </a:rPr>
                        <a:t>마른 과일과 견과류 향</a:t>
                      </a:r>
                      <a:endParaRPr lang="ko-KR" altLang="en-US" sz="1600" b="1" kern="1200" dirty="0">
                        <a:solidFill>
                          <a:schemeClr val="tx1"/>
                        </a:solidFill>
                        <a:latin typeface="Microsoft JhengHei" panose="020B0604030504040204" pitchFamily="34" charset="-120"/>
                        <a:ea typeface="+mn-ea"/>
                        <a:cs typeface="+mn-cs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ko-KR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  <a:sym typeface="Wingdings" pitchFamily="2" charset="2"/>
                        </a:rPr>
                        <a:t></a:t>
                      </a:r>
                      <a:endParaRPr kumimoji="0" lang="it-IT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ea typeface="굴림" charset="-127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ko-KR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  <a:sym typeface="Wingdings" pitchFamily="2" charset="2"/>
                        </a:rPr>
                        <a:t></a:t>
                      </a:r>
                      <a:endParaRPr kumimoji="0" lang="it-IT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ea typeface="굴림" charset="-127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71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600" b="1" kern="1200" dirty="0" smtClean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+mn-ea"/>
                          <a:cs typeface="+mn-cs"/>
                        </a:rPr>
                        <a:t>향신료 향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ko-KR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  <a:sym typeface="Wingdings" pitchFamily="2" charset="2"/>
                        </a:rPr>
                        <a:t></a:t>
                      </a:r>
                      <a:endParaRPr kumimoji="0" lang="it-IT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ea typeface="굴림" charset="-127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71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ko-KR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371475">
                <a:tc gridSpan="4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it-IT" altLang="ko-KR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</a:tbl>
          </a:graphicData>
        </a:graphic>
      </p:graphicFrame>
      <p:grpSp>
        <p:nvGrpSpPr>
          <p:cNvPr id="16447" name="Gruppo 40"/>
          <p:cNvGrpSpPr>
            <a:grpSpLocks/>
          </p:cNvGrpSpPr>
          <p:nvPr/>
        </p:nvGrpSpPr>
        <p:grpSpPr bwMode="auto">
          <a:xfrm>
            <a:off x="4859338" y="115888"/>
            <a:ext cx="4105275" cy="1200150"/>
            <a:chOff x="4859338" y="116632"/>
            <a:chExt cx="4105150" cy="1198923"/>
          </a:xfrm>
        </p:grpSpPr>
        <p:pic>
          <p:nvPicPr>
            <p:cNvPr id="16449" name="Immagine 4" descr="ibs-logo-4-cmky.jpg"/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88424" y="233807"/>
              <a:ext cx="576064" cy="8917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450" name="CasellaDiTesto 10"/>
            <p:cNvSpPr txBox="1">
              <a:spLocks noChangeArrowheads="1"/>
            </p:cNvSpPr>
            <p:nvPr/>
          </p:nvSpPr>
          <p:spPr bwMode="auto">
            <a:xfrm>
              <a:off x="4859338" y="116632"/>
              <a:ext cx="3313062" cy="11989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r" eaLnBrk="1" hangingPunct="1"/>
              <a:r>
                <a:rPr lang="it-IT" altLang="ko-KR" sz="3600" b="1">
                  <a:solidFill>
                    <a:srgbClr val="127BBD"/>
                  </a:solidFill>
                  <a:latin typeface="Bodoni MT" panose="02070603080606020203" pitchFamily="18" charset="0"/>
                  <a:ea typeface="굴림" panose="020B0600000101010101" pitchFamily="50" charset="-127"/>
                </a:rPr>
                <a:t>Caffè</a:t>
              </a:r>
            </a:p>
            <a:p>
              <a:pPr algn="r" eaLnBrk="1" hangingPunct="1"/>
              <a:r>
                <a:rPr lang="it-IT" altLang="ko-KR" sz="3600" b="1">
                  <a:solidFill>
                    <a:srgbClr val="127BBD"/>
                  </a:solidFill>
                  <a:latin typeface="Bodoni MT" panose="02070603080606020203" pitchFamily="18" charset="0"/>
                  <a:ea typeface="굴림" panose="020B0600000101010101" pitchFamily="50" charset="-127"/>
                </a:rPr>
                <a:t>Mediterraneo</a:t>
              </a:r>
            </a:p>
          </p:txBody>
        </p:sp>
      </p:grpSp>
      <p:pic>
        <p:nvPicPr>
          <p:cNvPr id="7" name="Immagine 6" descr="DSC_4579.jpg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0" y="0"/>
            <a:ext cx="4689475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1884089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Immagine 4" descr="ibs-logo-4-cmky.jp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667625" y="476250"/>
            <a:ext cx="1081088" cy="1673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1" name="CasellaDiTesto 7"/>
          <p:cNvSpPr txBox="1">
            <a:spLocks noChangeArrowheads="1"/>
          </p:cNvSpPr>
          <p:nvPr/>
        </p:nvSpPr>
        <p:spPr bwMode="auto">
          <a:xfrm>
            <a:off x="4932363" y="2349500"/>
            <a:ext cx="3816350" cy="156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it-IT" sz="4800" b="1">
                <a:solidFill>
                  <a:srgbClr val="127BBD"/>
                </a:solidFill>
                <a:latin typeface="Bodoni MT" pitchFamily="18" charset="0"/>
              </a:rPr>
              <a:t>Grecus</a:t>
            </a:r>
          </a:p>
          <a:p>
            <a:pPr algn="r"/>
            <a:r>
              <a:rPr lang="it-IT" sz="4800" b="1">
                <a:solidFill>
                  <a:srgbClr val="127BBD"/>
                </a:solidFill>
                <a:latin typeface="Bodoni MT" pitchFamily="18" charset="0"/>
              </a:rPr>
              <a:t>Caffè</a:t>
            </a:r>
          </a:p>
        </p:txBody>
      </p:sp>
      <p:pic>
        <p:nvPicPr>
          <p:cNvPr id="19462" name="Immagine 6" descr="grecus.jpg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0"/>
            <a:ext cx="4818063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434" name="Gruppo 6"/>
          <p:cNvGrpSpPr>
            <a:grpSpLocks/>
          </p:cNvGrpSpPr>
          <p:nvPr/>
        </p:nvGrpSpPr>
        <p:grpSpPr bwMode="auto">
          <a:xfrm>
            <a:off x="4859338" y="115888"/>
            <a:ext cx="4105275" cy="1200150"/>
            <a:chOff x="4859338" y="116632"/>
            <a:chExt cx="4105150" cy="1198923"/>
          </a:xfrm>
        </p:grpSpPr>
        <p:pic>
          <p:nvPicPr>
            <p:cNvPr id="18437" name="Immagine 4" descr="ibs-logo-4-cmky.jpg"/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88424" y="233807"/>
              <a:ext cx="576064" cy="8917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438" name="CasellaDiTesto 10"/>
            <p:cNvSpPr txBox="1">
              <a:spLocks noChangeArrowheads="1"/>
            </p:cNvSpPr>
            <p:nvPr/>
          </p:nvSpPr>
          <p:spPr bwMode="auto">
            <a:xfrm>
              <a:off x="4859338" y="116632"/>
              <a:ext cx="3313062" cy="11989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r" eaLnBrk="1" hangingPunct="1"/>
              <a:r>
                <a:rPr lang="it-IT" altLang="ko-KR" sz="3600" b="1">
                  <a:solidFill>
                    <a:srgbClr val="127BBD"/>
                  </a:solidFill>
                  <a:latin typeface="Bodoni MT" panose="02070603080606020203" pitchFamily="18" charset="0"/>
                  <a:ea typeface="굴림" panose="020B0600000101010101" pitchFamily="50" charset="-127"/>
                </a:rPr>
                <a:t>Grecus</a:t>
              </a:r>
            </a:p>
            <a:p>
              <a:pPr algn="r" eaLnBrk="1" hangingPunct="1"/>
              <a:r>
                <a:rPr lang="it-IT" altLang="ko-KR" sz="3600" b="1">
                  <a:solidFill>
                    <a:srgbClr val="127BBD"/>
                  </a:solidFill>
                  <a:latin typeface="Bodoni MT" panose="02070603080606020203" pitchFamily="18" charset="0"/>
                  <a:ea typeface="굴림" panose="020B0600000101010101" pitchFamily="50" charset="-127"/>
                </a:rPr>
                <a:t>Caffè</a:t>
              </a:r>
            </a:p>
          </p:txBody>
        </p:sp>
      </p:grpSp>
      <p:sp>
        <p:nvSpPr>
          <p:cNvPr id="18435" name="Rettangolo 5"/>
          <p:cNvSpPr>
            <a:spLocks noChangeArrowheads="1"/>
          </p:cNvSpPr>
          <p:nvPr/>
        </p:nvSpPr>
        <p:spPr bwMode="auto">
          <a:xfrm>
            <a:off x="5003800" y="1555750"/>
            <a:ext cx="3960813" cy="3724096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ko-KR" altLang="en-US" b="1" dirty="0" smtClean="0">
                <a:latin typeface="+mn-ea"/>
              </a:rPr>
              <a:t>재료</a:t>
            </a:r>
            <a:endParaRPr lang="en-US" altLang="ko-KR" b="1" dirty="0" smtClean="0">
              <a:latin typeface="+mn-ea"/>
            </a:endParaRPr>
          </a:p>
          <a:p>
            <a:pPr eaLnBrk="1" hangingPunct="1"/>
            <a:endParaRPr lang="it-IT" altLang="ko-KR" b="1" dirty="0">
              <a:latin typeface="+mn-ea"/>
            </a:endParaRPr>
          </a:p>
          <a:p>
            <a:pPr eaLnBrk="1" hangingPunct="1">
              <a:buFont typeface="Wingdings" panose="05000000000000000000" pitchFamily="2" charset="2"/>
              <a:buChar char="§"/>
            </a:pPr>
            <a:r>
              <a:rPr lang="it-IT" altLang="ko-KR" dirty="0">
                <a:latin typeface="+mn-ea"/>
              </a:rPr>
              <a:t> </a:t>
            </a:r>
            <a:r>
              <a:rPr lang="ko-KR" altLang="en-US" sz="1600" dirty="0">
                <a:latin typeface="+mn-ea"/>
              </a:rPr>
              <a:t>이탈리아 </a:t>
            </a:r>
            <a:r>
              <a:rPr lang="ko-KR" altLang="en-US" sz="1600" dirty="0" err="1">
                <a:latin typeface="+mn-ea"/>
              </a:rPr>
              <a:t>에스프레소</a:t>
            </a:r>
            <a:r>
              <a:rPr lang="ko-KR" altLang="en-US" sz="1600" dirty="0">
                <a:latin typeface="+mn-ea"/>
              </a:rPr>
              <a:t> </a:t>
            </a:r>
            <a:r>
              <a:rPr lang="it-IT" altLang="ko-KR" sz="1600" dirty="0">
                <a:latin typeface="+mn-ea"/>
              </a:rPr>
              <a:t>25 ml</a:t>
            </a:r>
          </a:p>
          <a:p>
            <a:pPr eaLnBrk="1" hangingPunct="1">
              <a:buFont typeface="Wingdings" panose="05000000000000000000" pitchFamily="2" charset="2"/>
              <a:buChar char="§"/>
            </a:pPr>
            <a:r>
              <a:rPr lang="it-IT" altLang="ko-KR" sz="1600" dirty="0">
                <a:latin typeface="+mn-ea"/>
              </a:rPr>
              <a:t> </a:t>
            </a:r>
            <a:r>
              <a:rPr lang="ko-KR" altLang="en-US" sz="1600" dirty="0">
                <a:latin typeface="+mn-ea"/>
              </a:rPr>
              <a:t>갈색설탕</a:t>
            </a:r>
            <a:endParaRPr lang="it-IT" altLang="ko-KR" sz="1600" dirty="0">
              <a:latin typeface="+mn-ea"/>
            </a:endParaRPr>
          </a:p>
          <a:p>
            <a:pPr eaLnBrk="1" hangingPunct="1">
              <a:buFont typeface="Wingdings" panose="05000000000000000000" pitchFamily="2" charset="2"/>
              <a:buChar char="§"/>
            </a:pPr>
            <a:r>
              <a:rPr lang="it-IT" altLang="ko-KR" sz="1600" dirty="0">
                <a:latin typeface="+mn-ea"/>
              </a:rPr>
              <a:t> </a:t>
            </a:r>
            <a:r>
              <a:rPr lang="ko-KR" altLang="en-US" sz="1600" dirty="0" err="1">
                <a:latin typeface="+mn-ea"/>
              </a:rPr>
              <a:t>아니스</a:t>
            </a:r>
            <a:r>
              <a:rPr lang="ko-KR" altLang="en-US" sz="1600" dirty="0">
                <a:latin typeface="+mn-ea"/>
              </a:rPr>
              <a:t> 향 </a:t>
            </a:r>
            <a:r>
              <a:rPr lang="ko-KR" altLang="en-US" sz="1600" dirty="0" err="1">
                <a:latin typeface="+mn-ea"/>
              </a:rPr>
              <a:t>리큐어</a:t>
            </a:r>
            <a:r>
              <a:rPr lang="it-IT" altLang="ko-KR" sz="1600" dirty="0">
                <a:latin typeface="+mn-ea"/>
              </a:rPr>
              <a:t>20 ml</a:t>
            </a:r>
          </a:p>
          <a:p>
            <a:pPr eaLnBrk="1" hangingPunct="1">
              <a:buFont typeface="Wingdings" panose="05000000000000000000" pitchFamily="2" charset="2"/>
              <a:buChar char="§"/>
            </a:pPr>
            <a:r>
              <a:rPr lang="it-IT" altLang="ko-KR" sz="1600" dirty="0">
                <a:latin typeface="+mn-ea"/>
              </a:rPr>
              <a:t> </a:t>
            </a:r>
            <a:r>
              <a:rPr lang="ko-KR" altLang="en-US" sz="1600" dirty="0">
                <a:latin typeface="+mn-ea"/>
              </a:rPr>
              <a:t>커피 향 </a:t>
            </a:r>
            <a:r>
              <a:rPr lang="ko-KR" altLang="en-US" sz="1600" dirty="0" err="1">
                <a:latin typeface="+mn-ea"/>
              </a:rPr>
              <a:t>리큐어</a:t>
            </a:r>
            <a:r>
              <a:rPr lang="ko-KR" altLang="en-US" sz="1600" dirty="0">
                <a:latin typeface="+mn-ea"/>
              </a:rPr>
              <a:t> </a:t>
            </a:r>
            <a:r>
              <a:rPr lang="it-IT" altLang="ko-KR" sz="1600" dirty="0">
                <a:latin typeface="+mn-ea"/>
              </a:rPr>
              <a:t>20 ml</a:t>
            </a:r>
          </a:p>
          <a:p>
            <a:pPr eaLnBrk="1" hangingPunct="1">
              <a:buFont typeface="Wingdings" panose="05000000000000000000" pitchFamily="2" charset="2"/>
              <a:buChar char="§"/>
            </a:pPr>
            <a:r>
              <a:rPr lang="it-IT" altLang="ko-KR" sz="1600" dirty="0">
                <a:latin typeface="+mn-ea"/>
              </a:rPr>
              <a:t> </a:t>
            </a:r>
            <a:r>
              <a:rPr lang="ko-KR" altLang="en-US" sz="1600" dirty="0">
                <a:latin typeface="+mn-ea"/>
              </a:rPr>
              <a:t>생크림</a:t>
            </a:r>
            <a:endParaRPr lang="it-IT" altLang="ko-KR" sz="1600" dirty="0">
              <a:latin typeface="+mn-ea"/>
            </a:endParaRPr>
          </a:p>
          <a:p>
            <a:pPr eaLnBrk="1" hangingPunct="1">
              <a:buFont typeface="Wingdings" panose="05000000000000000000" pitchFamily="2" charset="2"/>
              <a:buChar char="§"/>
            </a:pPr>
            <a:endParaRPr lang="it-IT" altLang="ko-KR" dirty="0">
              <a:latin typeface="+mn-ea"/>
            </a:endParaRPr>
          </a:p>
          <a:p>
            <a:pPr eaLnBrk="1" hangingPunct="1"/>
            <a:r>
              <a:rPr lang="ko-KR" altLang="en-US" b="1" dirty="0">
                <a:latin typeface="+mn-ea"/>
              </a:rPr>
              <a:t>제조 </a:t>
            </a:r>
            <a:r>
              <a:rPr lang="ko-KR" altLang="en-US" b="1" dirty="0" smtClean="0">
                <a:latin typeface="+mn-ea"/>
              </a:rPr>
              <a:t>방법</a:t>
            </a:r>
            <a:endParaRPr lang="en-US" altLang="ko-KR" b="1" dirty="0" smtClean="0">
              <a:latin typeface="+mn-ea"/>
            </a:endParaRPr>
          </a:p>
          <a:p>
            <a:pPr eaLnBrk="1" hangingPunct="1"/>
            <a:endParaRPr lang="it-IT" altLang="ko-KR" b="1" dirty="0">
              <a:ea typeface="굴림" panose="020B0600000101010101" pitchFamily="50" charset="-127"/>
            </a:endParaRPr>
          </a:p>
          <a:p>
            <a:pPr eaLnBrk="1" latinLnBrk="1" hangingPunct="1"/>
            <a:r>
              <a:rPr lang="ko-KR" altLang="en-US" sz="1600" dirty="0"/>
              <a:t>칵테일 잔에 갈색설탕</a:t>
            </a:r>
            <a:r>
              <a:rPr lang="en-US" altLang="ko-KR" sz="1600" dirty="0">
                <a:ea typeface="굴림" panose="020B0600000101010101" pitchFamily="50" charset="-127"/>
              </a:rPr>
              <a:t>, </a:t>
            </a:r>
            <a:r>
              <a:rPr lang="ko-KR" altLang="en-US" sz="1600" dirty="0" err="1"/>
              <a:t>에스프레소</a:t>
            </a:r>
            <a:r>
              <a:rPr lang="en-US" altLang="ko-KR" sz="1600" dirty="0">
                <a:ea typeface="굴림" panose="020B0600000101010101" pitchFamily="50" charset="-127"/>
              </a:rPr>
              <a:t>, </a:t>
            </a:r>
            <a:r>
              <a:rPr lang="ko-KR" altLang="en-US" sz="1600" dirty="0"/>
              <a:t>커피 향 </a:t>
            </a:r>
            <a:r>
              <a:rPr lang="ko-KR" altLang="en-US" sz="1600" dirty="0" err="1"/>
              <a:t>리큐어</a:t>
            </a:r>
            <a:r>
              <a:rPr lang="en-US" altLang="ko-KR" sz="1600" dirty="0">
                <a:ea typeface="굴림" panose="020B0600000101010101" pitchFamily="50" charset="-127"/>
              </a:rPr>
              <a:t>, </a:t>
            </a:r>
            <a:r>
              <a:rPr lang="ko-KR" altLang="en-US" sz="1600" dirty="0" err="1"/>
              <a:t>아니스</a:t>
            </a:r>
            <a:r>
              <a:rPr lang="ko-KR" altLang="en-US" sz="1600" dirty="0"/>
              <a:t> 향 </a:t>
            </a:r>
            <a:r>
              <a:rPr lang="ko-KR" altLang="en-US" sz="1600" dirty="0" err="1"/>
              <a:t>리큐어</a:t>
            </a:r>
            <a:r>
              <a:rPr lang="ko-KR" altLang="en-US" sz="1600" dirty="0"/>
              <a:t> 모두를 넣고 따뜻하게 데웁니다</a:t>
            </a:r>
            <a:r>
              <a:rPr lang="en-US" altLang="ko-KR" sz="1600" dirty="0">
                <a:ea typeface="굴림" panose="020B0600000101010101" pitchFamily="50" charset="-127"/>
              </a:rPr>
              <a:t>. </a:t>
            </a:r>
            <a:r>
              <a:rPr lang="ko-KR" altLang="en-US" sz="1600" dirty="0" smtClean="0"/>
              <a:t>작은 </a:t>
            </a:r>
            <a:r>
              <a:rPr lang="ko-KR" altLang="en-US" sz="1600" dirty="0"/>
              <a:t>스푼을 이용하여 그 위에 생크림 </a:t>
            </a:r>
            <a:r>
              <a:rPr lang="ko-KR" altLang="en-US" sz="1600" dirty="0" err="1"/>
              <a:t>쉐이킹한</a:t>
            </a:r>
            <a:r>
              <a:rPr lang="ko-KR" altLang="en-US" sz="1600" dirty="0"/>
              <a:t> 것을 얹습니다</a:t>
            </a:r>
            <a:r>
              <a:rPr lang="en-US" altLang="ko-KR" sz="1600" dirty="0">
                <a:ea typeface="굴림" panose="020B0600000101010101" pitchFamily="50" charset="-127"/>
              </a:rPr>
              <a:t>.</a:t>
            </a:r>
            <a:endParaRPr lang="ko-KR" altLang="en-US" sz="1600" dirty="0"/>
          </a:p>
        </p:txBody>
      </p:sp>
      <p:pic>
        <p:nvPicPr>
          <p:cNvPr id="8" name="Immagine 6" descr="grecus.jpg"/>
          <p:cNvPicPr>
            <a:picLocks noChangeAspect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0" y="0"/>
            <a:ext cx="4818063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3444611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5" name="Tabella 3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90422877"/>
              </p:ext>
            </p:extLst>
          </p:nvPr>
        </p:nvGraphicFramePr>
        <p:xfrm>
          <a:off x="5076825" y="1416050"/>
          <a:ext cx="3816350" cy="4829175"/>
        </p:xfrm>
        <a:graphic>
          <a:graphicData uri="http://schemas.openxmlformats.org/drawingml/2006/table">
            <a:tbl>
              <a:tblPr/>
              <a:tblGrid>
                <a:gridCol w="2276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5721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143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6831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71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6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ea"/>
                          <a:ea typeface="+mj-ea"/>
                          <a:cs typeface="Arial" charset="0"/>
                        </a:rPr>
                        <a:t>바디감</a:t>
                      </a:r>
                      <a:endParaRPr kumimoji="0" lang="it-IT" altLang="ko-KR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ea"/>
                        <a:ea typeface="+mj-ea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ko-KR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  <a:sym typeface="Wingdings" pitchFamily="2" charset="2"/>
                        </a:rPr>
                        <a:t></a:t>
                      </a:r>
                      <a:endParaRPr kumimoji="0" lang="it-IT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ea typeface="굴림" charset="-127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ko-KR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  <a:sym typeface="Wingdings" pitchFamily="2" charset="2"/>
                        </a:rPr>
                        <a:t></a:t>
                      </a:r>
                      <a:endParaRPr kumimoji="0" lang="it-IT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ea typeface="굴림" charset="-127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1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ea"/>
                          <a:ea typeface="+mj-ea"/>
                          <a:cs typeface="Arial" charset="0"/>
                        </a:rPr>
                        <a:t>단맛</a:t>
                      </a:r>
                      <a:endParaRPr kumimoji="0" lang="it-IT" altLang="ko-KR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ea"/>
                        <a:ea typeface="+mj-ea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ko-KR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  <a:sym typeface="Wingdings" pitchFamily="2" charset="2"/>
                        </a:rPr>
                        <a:t></a:t>
                      </a:r>
                      <a:endParaRPr kumimoji="0" lang="it-IT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ea typeface="굴림" charset="-127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ko-KR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  <a:sym typeface="Wingdings" pitchFamily="2" charset="2"/>
                        </a:rPr>
                        <a:t></a:t>
                      </a:r>
                      <a:endParaRPr kumimoji="0" lang="it-IT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ea typeface="굴림" charset="-127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1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ea"/>
                          <a:ea typeface="+mj-ea"/>
                          <a:cs typeface="Arial" charset="0"/>
                        </a:rPr>
                        <a:t>신맛</a:t>
                      </a:r>
                      <a:endParaRPr kumimoji="0" lang="it-IT" altLang="ko-KR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ea"/>
                        <a:ea typeface="+mj-ea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ko-KR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  <a:sym typeface="Wingdings" pitchFamily="2" charset="2"/>
                        </a:rPr>
                        <a:t></a:t>
                      </a:r>
                      <a:endParaRPr kumimoji="0" lang="it-IT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ea typeface="굴림" charset="-127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1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600" b="1" kern="1200" dirty="0" smtClean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+mn-ea"/>
                          <a:cs typeface="+mn-cs"/>
                        </a:rPr>
                        <a:t>알코올 농도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ko-KR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  <a:sym typeface="Wingdings" pitchFamily="2" charset="2"/>
                        </a:rPr>
                        <a:t></a:t>
                      </a:r>
                      <a:endParaRPr kumimoji="0" lang="it-IT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ea typeface="굴림" charset="-127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1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600" b="1" kern="1200" dirty="0" smtClean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+mn-ea"/>
                          <a:cs typeface="+mn-cs"/>
                        </a:rPr>
                        <a:t>쓴맛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ko-KR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  <a:sym typeface="Wingdings" pitchFamily="2" charset="2"/>
                        </a:rPr>
                        <a:t></a:t>
                      </a:r>
                      <a:endParaRPr kumimoji="0" lang="it-IT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ea typeface="굴림" charset="-127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1475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600" b="1" kern="1200" dirty="0" smtClean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+mn-ea"/>
                          <a:cs typeface="+mn-cs"/>
                        </a:rPr>
                        <a:t>후각적 강도</a:t>
                      </a:r>
                      <a:endParaRPr lang="ko-KR" altLang="en-US" sz="1600" b="1" kern="1200" dirty="0">
                        <a:solidFill>
                          <a:schemeClr val="tx1"/>
                        </a:solidFill>
                        <a:latin typeface="Microsoft JhengHei" panose="020B0604030504040204" pitchFamily="34" charset="-120"/>
                        <a:ea typeface="+mn-ea"/>
                        <a:cs typeface="+mn-cs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ko-KR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  <a:sym typeface="Wingdings" pitchFamily="2" charset="2"/>
                        </a:rPr>
                        <a:t></a:t>
                      </a:r>
                      <a:endParaRPr kumimoji="0" lang="it-IT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ea typeface="굴림" charset="-127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1475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600" b="1" kern="1200" dirty="0" smtClean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+mn-ea"/>
                          <a:cs typeface="+mn-cs"/>
                        </a:rPr>
                        <a:t>꽃과 신선한 과일 향</a:t>
                      </a:r>
                      <a:endParaRPr lang="ko-KR" altLang="en-US" sz="1600" b="1" kern="1200" dirty="0">
                        <a:solidFill>
                          <a:schemeClr val="tx1"/>
                        </a:solidFill>
                        <a:latin typeface="Microsoft JhengHei" panose="020B0604030504040204" pitchFamily="34" charset="-120"/>
                        <a:ea typeface="+mn-ea"/>
                        <a:cs typeface="+mn-cs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ko-KR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  <a:sym typeface="Wingdings" pitchFamily="2" charset="2"/>
                        </a:rPr>
                        <a:t></a:t>
                      </a:r>
                      <a:endParaRPr kumimoji="0" lang="it-IT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ea typeface="굴림" charset="-127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71475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600" b="1" kern="1200" dirty="0" err="1" smtClean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+mn-ea"/>
                          <a:cs typeface="+mn-cs"/>
                        </a:rPr>
                        <a:t>로스팅</a:t>
                      </a:r>
                      <a:r>
                        <a:rPr lang="ko-KR" altLang="en-US" sz="1600" b="1" kern="1200" dirty="0" smtClean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+mn-ea"/>
                          <a:cs typeface="+mn-cs"/>
                        </a:rPr>
                        <a:t> 향</a:t>
                      </a:r>
                      <a:endParaRPr lang="ko-KR" altLang="en-US" sz="1600" b="1" kern="1200" dirty="0">
                        <a:solidFill>
                          <a:schemeClr val="tx1"/>
                        </a:solidFill>
                        <a:latin typeface="Microsoft JhengHei" panose="020B0604030504040204" pitchFamily="34" charset="-120"/>
                        <a:ea typeface="+mn-ea"/>
                        <a:cs typeface="+mn-cs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ko-KR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  <a:sym typeface="Wingdings" pitchFamily="2" charset="2"/>
                        </a:rPr>
                        <a:t></a:t>
                      </a:r>
                      <a:endParaRPr kumimoji="0" lang="it-IT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ea typeface="굴림" charset="-127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ko-KR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  <a:sym typeface="Wingdings" pitchFamily="2" charset="2"/>
                        </a:rPr>
                        <a:t></a:t>
                      </a:r>
                      <a:endParaRPr kumimoji="0" lang="it-IT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ea typeface="굴림" charset="-127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71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600" b="1" kern="1200" dirty="0" smtClean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+mn-ea"/>
                          <a:cs typeface="+mn-cs"/>
                        </a:rPr>
                        <a:t>페스트리 반죽 향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ko-KR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  <a:sym typeface="Wingdings" pitchFamily="2" charset="2"/>
                        </a:rPr>
                        <a:t></a:t>
                      </a:r>
                      <a:endParaRPr kumimoji="0" lang="it-IT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ea typeface="굴림" charset="-127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ko-KR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  <a:sym typeface="Wingdings" pitchFamily="2" charset="2"/>
                        </a:rPr>
                        <a:t></a:t>
                      </a:r>
                      <a:endParaRPr kumimoji="0" lang="it-IT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ea typeface="굴림" charset="-127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71475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600" b="1" kern="1200" dirty="0" smtClean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+mn-ea"/>
                          <a:cs typeface="+mn-cs"/>
                        </a:rPr>
                        <a:t>마른 과일과 견과류 향</a:t>
                      </a:r>
                      <a:endParaRPr lang="ko-KR" altLang="en-US" sz="1600" b="1" kern="1200" dirty="0">
                        <a:solidFill>
                          <a:schemeClr val="tx1"/>
                        </a:solidFill>
                        <a:latin typeface="Microsoft JhengHei" panose="020B0604030504040204" pitchFamily="34" charset="-120"/>
                        <a:ea typeface="+mn-ea"/>
                        <a:cs typeface="+mn-cs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ko-KR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  <a:sym typeface="Wingdings" pitchFamily="2" charset="2"/>
                        </a:rPr>
                        <a:t></a:t>
                      </a:r>
                      <a:endParaRPr kumimoji="0" lang="it-IT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ea typeface="굴림" charset="-127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ko-KR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  <a:sym typeface="Wingdings" pitchFamily="2" charset="2"/>
                        </a:rPr>
                        <a:t></a:t>
                      </a:r>
                      <a:endParaRPr kumimoji="0" lang="it-IT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ea typeface="굴림" charset="-127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71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600" b="1" kern="1200" dirty="0" smtClean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+mn-ea"/>
                          <a:cs typeface="+mn-cs"/>
                        </a:rPr>
                        <a:t>향신료 향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ko-KR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  <a:sym typeface="Wingdings" pitchFamily="2" charset="2"/>
                        </a:rPr>
                        <a:t></a:t>
                      </a:r>
                      <a:endParaRPr kumimoji="0" lang="it-IT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ea typeface="굴림" charset="-127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71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371475">
                <a:tc gridSpan="4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it-IT" altLang="ko-KR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굴림" charset="-127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</a:tbl>
          </a:graphicData>
        </a:graphic>
      </p:graphicFrame>
      <p:grpSp>
        <p:nvGrpSpPr>
          <p:cNvPr id="19519" name="Gruppo 40"/>
          <p:cNvGrpSpPr>
            <a:grpSpLocks/>
          </p:cNvGrpSpPr>
          <p:nvPr/>
        </p:nvGrpSpPr>
        <p:grpSpPr bwMode="auto">
          <a:xfrm>
            <a:off x="4859338" y="115888"/>
            <a:ext cx="4105275" cy="1200150"/>
            <a:chOff x="4859338" y="116632"/>
            <a:chExt cx="4105150" cy="1199102"/>
          </a:xfrm>
        </p:grpSpPr>
        <p:pic>
          <p:nvPicPr>
            <p:cNvPr id="19521" name="Immagine 4" descr="ibs-logo-4-cmky.jpg"/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88424" y="233807"/>
              <a:ext cx="576064" cy="8917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9522" name="CasellaDiTesto 10"/>
            <p:cNvSpPr txBox="1">
              <a:spLocks noChangeArrowheads="1"/>
            </p:cNvSpPr>
            <p:nvPr/>
          </p:nvSpPr>
          <p:spPr bwMode="auto">
            <a:xfrm>
              <a:off x="4859338" y="116632"/>
              <a:ext cx="3313062" cy="1199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r" eaLnBrk="1" hangingPunct="1"/>
              <a:r>
                <a:rPr lang="it-IT" altLang="ko-KR" sz="3600" b="1">
                  <a:solidFill>
                    <a:srgbClr val="127BBD"/>
                  </a:solidFill>
                  <a:latin typeface="Bodoni MT" panose="02070603080606020203" pitchFamily="18" charset="0"/>
                  <a:ea typeface="굴림" panose="020B0600000101010101" pitchFamily="50" charset="-127"/>
                </a:rPr>
                <a:t>Grecus</a:t>
              </a:r>
            </a:p>
            <a:p>
              <a:pPr algn="r" eaLnBrk="1" hangingPunct="1"/>
              <a:r>
                <a:rPr lang="it-IT" altLang="ko-KR" sz="3600" b="1">
                  <a:solidFill>
                    <a:srgbClr val="127BBD"/>
                  </a:solidFill>
                  <a:latin typeface="Bodoni MT" panose="02070603080606020203" pitchFamily="18" charset="0"/>
                  <a:ea typeface="굴림" panose="020B0600000101010101" pitchFamily="50" charset="-127"/>
                </a:rPr>
                <a:t>Caffè</a:t>
              </a:r>
            </a:p>
          </p:txBody>
        </p:sp>
      </p:grpSp>
      <p:pic>
        <p:nvPicPr>
          <p:cNvPr id="7" name="Immagine 6" descr="grecus.jpg"/>
          <p:cNvPicPr>
            <a:picLocks noChangeAspect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0" y="0"/>
            <a:ext cx="4818063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687126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Immagine 4" descr="ibs-logo-4-cmky.jp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667625" y="476250"/>
            <a:ext cx="1081088" cy="1673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3" name="CasellaDiTesto 7"/>
          <p:cNvSpPr txBox="1">
            <a:spLocks noChangeArrowheads="1"/>
          </p:cNvSpPr>
          <p:nvPr/>
        </p:nvSpPr>
        <p:spPr bwMode="auto">
          <a:xfrm>
            <a:off x="4932363" y="2349500"/>
            <a:ext cx="3816350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it-IT" sz="4800" b="1">
                <a:solidFill>
                  <a:srgbClr val="127BBD"/>
                </a:solidFill>
                <a:latin typeface="Bodoni MT" pitchFamily="18" charset="0"/>
              </a:rPr>
              <a:t>Whiscream</a:t>
            </a:r>
          </a:p>
        </p:txBody>
      </p:sp>
      <p:pic>
        <p:nvPicPr>
          <p:cNvPr id="7" name="Immagine 6" descr="DSC_4472.jp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0" y="0"/>
            <a:ext cx="4554538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Immagine 4" descr="ibs-logo-4-cmky.jp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637338" y="1916113"/>
            <a:ext cx="2327275" cy="3603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5" name="CasellaDiTesto 10"/>
          <p:cNvSpPr txBox="1">
            <a:spLocks noChangeArrowheads="1"/>
          </p:cNvSpPr>
          <p:nvPr/>
        </p:nvSpPr>
        <p:spPr bwMode="auto">
          <a:xfrm>
            <a:off x="179388" y="188913"/>
            <a:ext cx="8785225" cy="1570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it-IT" sz="4800" b="1" dirty="0">
                <a:solidFill>
                  <a:srgbClr val="127BBD"/>
                </a:solidFill>
                <a:latin typeface="Bodoni MT" pitchFamily="18" charset="0"/>
              </a:rPr>
              <a:t>I nostri</a:t>
            </a:r>
          </a:p>
          <a:p>
            <a:r>
              <a:rPr lang="it-IT" sz="4800" b="1" dirty="0">
                <a:solidFill>
                  <a:srgbClr val="127BBD"/>
                </a:solidFill>
                <a:latin typeface="Bodoni MT" pitchFamily="18" charset="0"/>
              </a:rPr>
              <a:t>valori</a:t>
            </a:r>
          </a:p>
        </p:txBody>
      </p:sp>
      <p:sp>
        <p:nvSpPr>
          <p:cNvPr id="3076" name="CasellaDiTesto 2"/>
          <p:cNvSpPr txBox="1">
            <a:spLocks noChangeArrowheads="1"/>
          </p:cNvSpPr>
          <p:nvPr/>
        </p:nvSpPr>
        <p:spPr bwMode="auto">
          <a:xfrm>
            <a:off x="179388" y="1844675"/>
            <a:ext cx="6264275" cy="39703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ko-KR" altLang="en-US" b="1" dirty="0">
                <a:latin typeface="+mj-lt"/>
                <a:cs typeface="Times New Roman" panose="02020603050405020304" pitchFamily="18" charset="0"/>
              </a:rPr>
              <a:t>고품질</a:t>
            </a:r>
            <a:endParaRPr lang="it-IT" altLang="ko-KR" b="1" dirty="0">
              <a:latin typeface="+mj-lt"/>
              <a:cs typeface="Times New Roman" panose="02020603050405020304" pitchFamily="18" charset="0"/>
            </a:endParaRPr>
          </a:p>
          <a:p>
            <a:pPr eaLnBrk="1" hangingPunct="1"/>
            <a:r>
              <a:rPr lang="ko-KR" altLang="en-US" dirty="0">
                <a:latin typeface="+mj-lt"/>
                <a:cs typeface="Times New Roman" panose="02020603050405020304" pitchFamily="18" charset="0"/>
              </a:rPr>
              <a:t>모든 재료들은 감각적으로 복합적이면서 또한 천연 고품질 재료입니다</a:t>
            </a:r>
            <a:r>
              <a:rPr lang="it-IT" altLang="ko-KR" dirty="0">
                <a:latin typeface="+mj-lt"/>
                <a:cs typeface="Times New Roman" panose="02020603050405020304" pitchFamily="18" charset="0"/>
              </a:rPr>
              <a:t>.</a:t>
            </a:r>
          </a:p>
          <a:p>
            <a:pPr eaLnBrk="1" hangingPunct="1"/>
            <a:endParaRPr lang="it-IT" altLang="ko-KR" dirty="0">
              <a:latin typeface="+mj-lt"/>
              <a:cs typeface="Times New Roman" panose="02020603050405020304" pitchFamily="18" charset="0"/>
            </a:endParaRPr>
          </a:p>
          <a:p>
            <a:pPr eaLnBrk="1" hangingPunct="1"/>
            <a:r>
              <a:rPr lang="ko-KR" altLang="en-US" b="1" dirty="0">
                <a:latin typeface="+mj-lt"/>
                <a:cs typeface="Times New Roman" panose="02020603050405020304" pitchFamily="18" charset="0"/>
              </a:rPr>
              <a:t>이탈리아 식</a:t>
            </a:r>
            <a:endParaRPr lang="it-IT" altLang="ko-KR" b="1" dirty="0">
              <a:latin typeface="+mj-lt"/>
              <a:cs typeface="Times New Roman" panose="02020603050405020304" pitchFamily="18" charset="0"/>
            </a:endParaRPr>
          </a:p>
          <a:p>
            <a:pPr eaLnBrk="1" hangingPunct="1"/>
            <a:r>
              <a:rPr lang="ko-KR" altLang="en-US" dirty="0">
                <a:latin typeface="+mj-lt"/>
                <a:cs typeface="Times New Roman" panose="02020603050405020304" pitchFamily="18" charset="0"/>
              </a:rPr>
              <a:t>만드는 방법은 이태리 전통적 방법을 고수하기도 하면서 또한 실력 있는 이탈리아 전문가들이 독창적으로 만들어 내기도 합니다</a:t>
            </a:r>
            <a:r>
              <a:rPr lang="it-IT" altLang="ko-KR" dirty="0">
                <a:latin typeface="+mj-lt"/>
                <a:cs typeface="Times New Roman" panose="02020603050405020304" pitchFamily="18" charset="0"/>
              </a:rPr>
              <a:t>.</a:t>
            </a:r>
          </a:p>
          <a:p>
            <a:pPr eaLnBrk="1" hangingPunct="1"/>
            <a:endParaRPr lang="it-IT" altLang="ko-KR" dirty="0">
              <a:latin typeface="+mj-lt"/>
              <a:cs typeface="Times New Roman" panose="02020603050405020304" pitchFamily="18" charset="0"/>
            </a:endParaRPr>
          </a:p>
          <a:p>
            <a:pPr eaLnBrk="1" hangingPunct="1"/>
            <a:r>
              <a:rPr lang="ko-KR" altLang="en-US" b="1" dirty="0">
                <a:latin typeface="+mj-lt"/>
                <a:cs typeface="Times New Roman" panose="02020603050405020304" pitchFamily="18" charset="0"/>
              </a:rPr>
              <a:t>감각 분석</a:t>
            </a:r>
            <a:endParaRPr lang="it-IT" altLang="ko-KR" b="1" dirty="0">
              <a:latin typeface="+mj-lt"/>
              <a:cs typeface="Times New Roman" panose="02020603050405020304" pitchFamily="18" charset="0"/>
            </a:endParaRPr>
          </a:p>
          <a:p>
            <a:pPr eaLnBrk="1" hangingPunct="1"/>
            <a:r>
              <a:rPr lang="ko-KR" altLang="en-US" dirty="0">
                <a:latin typeface="+mj-lt"/>
                <a:cs typeface="Times New Roman" panose="02020603050405020304" pitchFamily="18" charset="0"/>
              </a:rPr>
              <a:t>만드는 방법은 모두 이탈리안 테스터</a:t>
            </a:r>
            <a:r>
              <a:rPr lang="en-US" altLang="ko-KR" dirty="0">
                <a:latin typeface="+mj-lt"/>
                <a:cs typeface="Times New Roman" panose="02020603050405020304" pitchFamily="18" charset="0"/>
              </a:rPr>
              <a:t>- Cento </a:t>
            </a:r>
            <a:r>
              <a:rPr lang="en-US" altLang="ko-KR" dirty="0" err="1">
                <a:latin typeface="+mj-lt"/>
                <a:cs typeface="Times New Roman" panose="02020603050405020304" pitchFamily="18" charset="0"/>
              </a:rPr>
              <a:t>Studi</a:t>
            </a:r>
            <a:r>
              <a:rPr lang="en-US" altLang="ko-KR" dirty="0">
                <a:latin typeface="+mj-lt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latin typeface="+mj-lt"/>
                <a:cs typeface="Times New Roman" panose="02020603050405020304" pitchFamily="18" charset="0"/>
              </a:rPr>
              <a:t>Assaggiatori</a:t>
            </a:r>
            <a:r>
              <a:rPr lang="en-US" altLang="ko-KR" dirty="0">
                <a:latin typeface="+mj-lt"/>
                <a:cs typeface="Times New Roman" panose="02020603050405020304" pitchFamily="18" charset="0"/>
              </a:rPr>
              <a:t>, </a:t>
            </a:r>
            <a:r>
              <a:rPr lang="ko-KR" altLang="en-US" dirty="0">
                <a:latin typeface="+mj-lt"/>
                <a:cs typeface="Times New Roman" panose="02020603050405020304" pitchFamily="18" charset="0"/>
              </a:rPr>
              <a:t>이탈리아에서 최고 권위 있는 감각 분석 협회의 </a:t>
            </a:r>
            <a:r>
              <a:rPr lang="en-US" altLang="ko-KR" dirty="0">
                <a:latin typeface="+mj-lt"/>
                <a:cs typeface="Times New Roman" panose="02020603050405020304" pitchFamily="18" charset="0"/>
              </a:rPr>
              <a:t>know-how</a:t>
            </a:r>
            <a:r>
              <a:rPr lang="ko-KR" altLang="en-US" dirty="0">
                <a:latin typeface="+mj-lt"/>
                <a:cs typeface="Times New Roman" panose="02020603050405020304" pitchFamily="18" charset="0"/>
              </a:rPr>
              <a:t>를 이용한 감각 분석을 통해 분석표가 만들어 진 것입니다</a:t>
            </a:r>
            <a:r>
              <a:rPr lang="en-US" altLang="ko-KR" dirty="0">
                <a:latin typeface="+mj-lt"/>
                <a:cs typeface="Times New Roman" panose="02020603050405020304" pitchFamily="18" charset="0"/>
              </a:rPr>
              <a:t>. </a:t>
            </a:r>
            <a:r>
              <a:rPr lang="ko-KR" altLang="en-US" dirty="0">
                <a:latin typeface="+mj-lt"/>
                <a:cs typeface="Times New Roman" panose="02020603050405020304" pitchFamily="18" charset="0"/>
              </a:rPr>
              <a:t>각각은 모두 고유의 프로필을 갖고 있습니다</a:t>
            </a:r>
            <a:r>
              <a:rPr lang="it-IT" altLang="ko-KR" dirty="0">
                <a:latin typeface="+mj-lt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3077" name="CasellaDiTesto 10"/>
          <p:cNvSpPr txBox="1">
            <a:spLocks noChangeArrowheads="1"/>
          </p:cNvSpPr>
          <p:nvPr/>
        </p:nvSpPr>
        <p:spPr bwMode="auto">
          <a:xfrm>
            <a:off x="179388" y="5661025"/>
            <a:ext cx="8785225" cy="83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it-IT" sz="4800" b="1" i="1">
                <a:solidFill>
                  <a:srgbClr val="127BBD"/>
                </a:solidFill>
                <a:latin typeface="Bodoni MT" pitchFamily="18" charset="0"/>
              </a:rPr>
              <a:t>Fare, assaggiare.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506" name="Gruppo 6"/>
          <p:cNvGrpSpPr>
            <a:grpSpLocks/>
          </p:cNvGrpSpPr>
          <p:nvPr/>
        </p:nvGrpSpPr>
        <p:grpSpPr bwMode="auto">
          <a:xfrm>
            <a:off x="4859338" y="115888"/>
            <a:ext cx="4105275" cy="1201737"/>
            <a:chOff x="4859338" y="116632"/>
            <a:chExt cx="4105150" cy="1200329"/>
          </a:xfrm>
        </p:grpSpPr>
        <p:pic>
          <p:nvPicPr>
            <p:cNvPr id="21509" name="Immagine 4" descr="ibs-logo-4-cmky.jpg"/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88424" y="233807"/>
              <a:ext cx="576064" cy="8917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1510" name="CasellaDiTesto 10"/>
            <p:cNvSpPr txBox="1">
              <a:spLocks noChangeArrowheads="1"/>
            </p:cNvSpPr>
            <p:nvPr/>
          </p:nvSpPr>
          <p:spPr bwMode="auto">
            <a:xfrm>
              <a:off x="4859338" y="116632"/>
              <a:ext cx="3313062" cy="12003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r" eaLnBrk="1" hangingPunct="1"/>
              <a:endParaRPr lang="it-IT" altLang="ko-KR" sz="3600" b="1">
                <a:solidFill>
                  <a:srgbClr val="127BBD"/>
                </a:solidFill>
                <a:latin typeface="Bodoni MT" panose="02070603080606020203" pitchFamily="18" charset="0"/>
                <a:ea typeface="굴림" panose="020B0600000101010101" pitchFamily="50" charset="-127"/>
              </a:endParaRPr>
            </a:p>
            <a:p>
              <a:pPr algn="r" eaLnBrk="1" hangingPunct="1"/>
              <a:r>
                <a:rPr lang="it-IT" altLang="ko-KR" sz="3600" b="1">
                  <a:solidFill>
                    <a:srgbClr val="127BBD"/>
                  </a:solidFill>
                  <a:latin typeface="Bodoni MT" panose="02070603080606020203" pitchFamily="18" charset="0"/>
                  <a:ea typeface="굴림" panose="020B0600000101010101" pitchFamily="50" charset="-127"/>
                </a:rPr>
                <a:t>Whiscream</a:t>
              </a:r>
            </a:p>
          </p:txBody>
        </p:sp>
      </p:grpSp>
      <p:sp>
        <p:nvSpPr>
          <p:cNvPr id="21507" name="Rettangolo 5"/>
          <p:cNvSpPr>
            <a:spLocks noChangeArrowheads="1"/>
          </p:cNvSpPr>
          <p:nvPr/>
        </p:nvSpPr>
        <p:spPr bwMode="auto">
          <a:xfrm>
            <a:off x="4787900" y="1555750"/>
            <a:ext cx="4176713" cy="400109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ko-KR" altLang="en-US" b="1" dirty="0" smtClean="0">
                <a:latin typeface="+mn-ea"/>
              </a:rPr>
              <a:t>재료</a:t>
            </a:r>
            <a:endParaRPr lang="en-US" altLang="ko-KR" b="1" dirty="0" smtClean="0">
              <a:latin typeface="+mn-ea"/>
            </a:endParaRPr>
          </a:p>
          <a:p>
            <a:pPr eaLnBrk="1" hangingPunct="1"/>
            <a:endParaRPr lang="it-IT" altLang="ko-KR" b="1" dirty="0">
              <a:latin typeface="+mn-ea"/>
            </a:endParaRPr>
          </a:p>
          <a:p>
            <a:pPr eaLnBrk="1" hangingPunct="1">
              <a:buFont typeface="Wingdings" panose="05000000000000000000" pitchFamily="2" charset="2"/>
              <a:buChar char="§"/>
            </a:pPr>
            <a:r>
              <a:rPr lang="it-IT" altLang="ko-KR" dirty="0">
                <a:latin typeface="+mn-ea"/>
              </a:rPr>
              <a:t> </a:t>
            </a:r>
            <a:r>
              <a:rPr lang="ko-KR" altLang="en-US" sz="1600" dirty="0">
                <a:latin typeface="+mn-ea"/>
              </a:rPr>
              <a:t>갈색 설탕</a:t>
            </a:r>
            <a:endParaRPr lang="it-IT" altLang="ko-KR" sz="1600" dirty="0">
              <a:latin typeface="+mn-ea"/>
            </a:endParaRPr>
          </a:p>
          <a:p>
            <a:pPr eaLnBrk="1" hangingPunct="1">
              <a:buFont typeface="Wingdings" panose="05000000000000000000" pitchFamily="2" charset="2"/>
              <a:buChar char="§"/>
            </a:pPr>
            <a:r>
              <a:rPr lang="it-IT" altLang="ko-KR" sz="1600" dirty="0">
                <a:latin typeface="+mn-ea"/>
              </a:rPr>
              <a:t> </a:t>
            </a:r>
            <a:r>
              <a:rPr lang="ko-KR" altLang="en-US" sz="1600" dirty="0">
                <a:latin typeface="+mn-ea"/>
              </a:rPr>
              <a:t>이탈리아 </a:t>
            </a:r>
            <a:r>
              <a:rPr lang="ko-KR" altLang="en-US" sz="1600" dirty="0" err="1" smtClean="0">
                <a:latin typeface="+mn-ea"/>
              </a:rPr>
              <a:t>에스프레소</a:t>
            </a:r>
            <a:r>
              <a:rPr lang="ko-KR" altLang="en-US" sz="1600" dirty="0" smtClean="0">
                <a:latin typeface="+mn-ea"/>
              </a:rPr>
              <a:t> </a:t>
            </a:r>
            <a:r>
              <a:rPr lang="it-IT" altLang="ko-KR" sz="1600" dirty="0" smtClean="0">
                <a:latin typeface="+mn-ea"/>
              </a:rPr>
              <a:t>25 </a:t>
            </a:r>
            <a:r>
              <a:rPr lang="it-IT" altLang="ko-KR" sz="1600" dirty="0">
                <a:latin typeface="+mn-ea"/>
              </a:rPr>
              <a:t>ml</a:t>
            </a:r>
          </a:p>
          <a:p>
            <a:pPr eaLnBrk="1" hangingPunct="1">
              <a:buFont typeface="Wingdings" panose="05000000000000000000" pitchFamily="2" charset="2"/>
              <a:buChar char="§"/>
            </a:pPr>
            <a:r>
              <a:rPr lang="it-IT" altLang="ko-KR" sz="1600" dirty="0">
                <a:latin typeface="+mn-ea"/>
              </a:rPr>
              <a:t> </a:t>
            </a:r>
            <a:r>
              <a:rPr lang="ko-KR" altLang="en-US" sz="1600" dirty="0">
                <a:latin typeface="+mn-ea"/>
              </a:rPr>
              <a:t>크림위스키 향 </a:t>
            </a:r>
            <a:r>
              <a:rPr lang="ko-KR" altLang="en-US" sz="1600" dirty="0" err="1">
                <a:latin typeface="+mn-ea"/>
              </a:rPr>
              <a:t>리큐어</a:t>
            </a:r>
            <a:r>
              <a:rPr lang="ko-KR" altLang="en-US" sz="1600" dirty="0">
                <a:latin typeface="+mn-ea"/>
              </a:rPr>
              <a:t> </a:t>
            </a:r>
            <a:r>
              <a:rPr lang="it-IT" altLang="ko-KR" sz="1600" dirty="0">
                <a:latin typeface="+mn-ea"/>
              </a:rPr>
              <a:t>50 ml</a:t>
            </a:r>
          </a:p>
          <a:p>
            <a:pPr eaLnBrk="1" hangingPunct="1">
              <a:buFont typeface="Wingdings" panose="05000000000000000000" pitchFamily="2" charset="2"/>
              <a:buChar char="§"/>
            </a:pPr>
            <a:r>
              <a:rPr lang="it-IT" altLang="ko-KR" sz="1600" dirty="0">
                <a:latin typeface="+mn-ea"/>
              </a:rPr>
              <a:t> </a:t>
            </a:r>
            <a:r>
              <a:rPr lang="ko-KR" altLang="en-US" sz="1600" dirty="0">
                <a:latin typeface="+mn-ea"/>
              </a:rPr>
              <a:t>커피 향 </a:t>
            </a:r>
            <a:r>
              <a:rPr lang="ko-KR" altLang="en-US" sz="1600" dirty="0" err="1">
                <a:latin typeface="+mn-ea"/>
              </a:rPr>
              <a:t>리큐어</a:t>
            </a:r>
            <a:r>
              <a:rPr lang="ko-KR" altLang="en-US" sz="1600" dirty="0">
                <a:latin typeface="+mn-ea"/>
              </a:rPr>
              <a:t> </a:t>
            </a:r>
            <a:r>
              <a:rPr lang="it-IT" altLang="ko-KR" sz="1600" dirty="0">
                <a:latin typeface="+mn-ea"/>
              </a:rPr>
              <a:t>10 ml</a:t>
            </a:r>
          </a:p>
          <a:p>
            <a:pPr eaLnBrk="1" hangingPunct="1">
              <a:buFont typeface="Wingdings" panose="05000000000000000000" pitchFamily="2" charset="2"/>
              <a:buChar char="§"/>
            </a:pPr>
            <a:r>
              <a:rPr lang="it-IT" altLang="ko-KR" sz="1600" dirty="0">
                <a:latin typeface="+mn-ea"/>
              </a:rPr>
              <a:t> </a:t>
            </a:r>
            <a:r>
              <a:rPr lang="ko-KR" altLang="en-US" sz="1600" dirty="0">
                <a:latin typeface="+mn-ea"/>
              </a:rPr>
              <a:t>생크림</a:t>
            </a:r>
            <a:endParaRPr lang="it-IT" altLang="ko-KR" sz="1600" dirty="0">
              <a:latin typeface="+mn-ea"/>
            </a:endParaRPr>
          </a:p>
          <a:p>
            <a:pPr eaLnBrk="1" hangingPunct="1"/>
            <a:endParaRPr lang="it-IT" altLang="ko-KR" dirty="0">
              <a:latin typeface="+mn-ea"/>
            </a:endParaRPr>
          </a:p>
          <a:p>
            <a:pPr eaLnBrk="1" hangingPunct="1"/>
            <a:r>
              <a:rPr lang="ko-KR" altLang="en-US" b="1" dirty="0">
                <a:latin typeface="+mn-ea"/>
              </a:rPr>
              <a:t>제조 </a:t>
            </a:r>
            <a:r>
              <a:rPr lang="ko-KR" altLang="en-US" b="1" dirty="0" smtClean="0">
                <a:latin typeface="+mn-ea"/>
              </a:rPr>
              <a:t>방법</a:t>
            </a:r>
            <a:endParaRPr lang="en-US" altLang="ko-KR" b="1" dirty="0" smtClean="0">
              <a:latin typeface="+mn-ea"/>
            </a:endParaRPr>
          </a:p>
          <a:p>
            <a:pPr eaLnBrk="1" hangingPunct="1"/>
            <a:endParaRPr lang="it-IT" altLang="ko-KR" b="1" dirty="0">
              <a:ea typeface="굴림" panose="020B0600000101010101" pitchFamily="50" charset="-127"/>
            </a:endParaRPr>
          </a:p>
          <a:p>
            <a:pPr eaLnBrk="1" hangingPunct="1"/>
            <a:r>
              <a:rPr lang="ko-KR" altLang="en-US" sz="1600" dirty="0">
                <a:latin typeface="+mn-ea"/>
              </a:rPr>
              <a:t>칵테일 잔에 갈색설탕</a:t>
            </a:r>
            <a:r>
              <a:rPr lang="en-US" altLang="ko-KR" sz="1600" dirty="0">
                <a:latin typeface="+mn-ea"/>
              </a:rPr>
              <a:t>, </a:t>
            </a:r>
            <a:r>
              <a:rPr lang="ko-KR" altLang="en-US" sz="1600" dirty="0" err="1">
                <a:latin typeface="+mn-ea"/>
              </a:rPr>
              <a:t>에스프레소</a:t>
            </a:r>
            <a:r>
              <a:rPr lang="en-US" altLang="ko-KR" sz="1600" dirty="0">
                <a:latin typeface="+mn-ea"/>
              </a:rPr>
              <a:t>, </a:t>
            </a:r>
            <a:r>
              <a:rPr lang="ko-KR" altLang="en-US" sz="1600" dirty="0">
                <a:latin typeface="+mn-ea"/>
              </a:rPr>
              <a:t>크림위스키 향 </a:t>
            </a:r>
            <a:r>
              <a:rPr lang="ko-KR" altLang="en-US" sz="1600" dirty="0" err="1">
                <a:latin typeface="+mn-ea"/>
              </a:rPr>
              <a:t>리큐어</a:t>
            </a:r>
            <a:r>
              <a:rPr lang="en-US" altLang="ko-KR" sz="1600" dirty="0">
                <a:latin typeface="+mn-ea"/>
              </a:rPr>
              <a:t>, </a:t>
            </a:r>
            <a:r>
              <a:rPr lang="ko-KR" altLang="en-US" sz="1600" dirty="0">
                <a:latin typeface="+mn-ea"/>
              </a:rPr>
              <a:t>커피 향 </a:t>
            </a:r>
            <a:r>
              <a:rPr lang="ko-KR" altLang="en-US" sz="1600" dirty="0" err="1">
                <a:latin typeface="+mn-ea"/>
              </a:rPr>
              <a:t>리큐어</a:t>
            </a:r>
            <a:r>
              <a:rPr lang="ko-KR" altLang="en-US" sz="1600" dirty="0">
                <a:latin typeface="+mn-ea"/>
              </a:rPr>
              <a:t> 모두를 넣고 따뜻하게 데웁니다</a:t>
            </a:r>
            <a:r>
              <a:rPr lang="en-US" altLang="ko-KR" sz="1600" dirty="0">
                <a:latin typeface="+mn-ea"/>
              </a:rPr>
              <a:t>. </a:t>
            </a:r>
            <a:endParaRPr lang="en-US" altLang="ko-KR" sz="1600" dirty="0" smtClean="0">
              <a:latin typeface="+mn-ea"/>
            </a:endParaRPr>
          </a:p>
          <a:p>
            <a:pPr eaLnBrk="1" hangingPunct="1"/>
            <a:r>
              <a:rPr lang="ko-KR" altLang="en-US" sz="1600" dirty="0" smtClean="0">
                <a:latin typeface="+mn-ea"/>
              </a:rPr>
              <a:t>작은 </a:t>
            </a:r>
            <a:r>
              <a:rPr lang="ko-KR" altLang="en-US" sz="1600" dirty="0">
                <a:latin typeface="+mn-ea"/>
              </a:rPr>
              <a:t>스푼을 이용하여 그 위에 생크림 </a:t>
            </a:r>
            <a:r>
              <a:rPr lang="ko-KR" altLang="en-US" sz="1600" dirty="0" err="1">
                <a:latin typeface="+mn-ea"/>
              </a:rPr>
              <a:t>쉐이킹한</a:t>
            </a:r>
            <a:r>
              <a:rPr lang="ko-KR" altLang="en-US" sz="1600" dirty="0">
                <a:latin typeface="+mn-ea"/>
              </a:rPr>
              <a:t> 것을 얹습니다</a:t>
            </a:r>
            <a:r>
              <a:rPr lang="en-US" altLang="ko-KR" dirty="0">
                <a:ea typeface="굴림" panose="020B0600000101010101" pitchFamily="50" charset="-127"/>
              </a:rPr>
              <a:t>.</a:t>
            </a:r>
            <a:endParaRPr lang="it-IT" altLang="ko-KR" dirty="0">
              <a:ea typeface="굴림" panose="020B0600000101010101" pitchFamily="50" charset="-127"/>
            </a:endParaRPr>
          </a:p>
        </p:txBody>
      </p:sp>
      <p:pic>
        <p:nvPicPr>
          <p:cNvPr id="8" name="Immagine 7" descr="DSC_4472.jpg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0" y="0"/>
            <a:ext cx="4554538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5821719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5" name="Tabella 3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15858577"/>
              </p:ext>
            </p:extLst>
          </p:nvPr>
        </p:nvGraphicFramePr>
        <p:xfrm>
          <a:off x="4859338" y="1416050"/>
          <a:ext cx="4033837" cy="4829175"/>
        </p:xfrm>
        <a:graphic>
          <a:graphicData uri="http://schemas.openxmlformats.org/drawingml/2006/table">
            <a:tbl>
              <a:tblPr/>
              <a:tblGrid>
                <a:gridCol w="24050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8896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4292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9688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71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6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ea"/>
                          <a:ea typeface="+mj-ea"/>
                          <a:cs typeface="Arial" charset="0"/>
                        </a:rPr>
                        <a:t>바디감</a:t>
                      </a:r>
                      <a:endParaRPr kumimoji="0" lang="it-IT" altLang="ko-KR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ea"/>
                        <a:ea typeface="+mj-ea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ko-KR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  <a:sym typeface="Wingdings" pitchFamily="2" charset="2"/>
                        </a:rPr>
                        <a:t></a:t>
                      </a:r>
                      <a:endParaRPr kumimoji="0" lang="it-IT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ea typeface="굴림" charset="-127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ko-KR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  <a:sym typeface="Wingdings" pitchFamily="2" charset="2"/>
                        </a:rPr>
                        <a:t></a:t>
                      </a:r>
                      <a:endParaRPr kumimoji="0" lang="it-IT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ea typeface="굴림" charset="-127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ko-KR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  <a:sym typeface="Wingdings" pitchFamily="2" charset="2"/>
                        </a:rPr>
                        <a:t></a:t>
                      </a:r>
                      <a:endParaRPr kumimoji="0" lang="it-IT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ea typeface="굴림" charset="-127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1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ea"/>
                          <a:ea typeface="+mj-ea"/>
                          <a:cs typeface="Arial" charset="0"/>
                        </a:rPr>
                        <a:t>단맛</a:t>
                      </a:r>
                      <a:endParaRPr kumimoji="0" lang="it-IT" altLang="ko-KR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ea"/>
                        <a:ea typeface="+mj-ea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ko-KR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  <a:sym typeface="Wingdings" pitchFamily="2" charset="2"/>
                        </a:rPr>
                        <a:t></a:t>
                      </a:r>
                      <a:endParaRPr kumimoji="0" lang="it-IT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ea typeface="굴림" charset="-127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ko-KR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  <a:sym typeface="Wingdings" pitchFamily="2" charset="2"/>
                        </a:rPr>
                        <a:t></a:t>
                      </a:r>
                      <a:endParaRPr kumimoji="0" lang="it-IT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ea typeface="굴림" charset="-127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1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ea"/>
                          <a:ea typeface="+mj-ea"/>
                          <a:cs typeface="Arial" charset="0"/>
                        </a:rPr>
                        <a:t>신맛</a:t>
                      </a:r>
                      <a:endParaRPr kumimoji="0" lang="it-IT" altLang="ko-KR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ea"/>
                        <a:ea typeface="+mj-ea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ko-KR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  <a:sym typeface="Wingdings" pitchFamily="2" charset="2"/>
                        </a:rPr>
                        <a:t></a:t>
                      </a:r>
                      <a:endParaRPr kumimoji="0" lang="it-IT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ea typeface="굴림" charset="-127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1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600" b="1" kern="1200" dirty="0" smtClean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+mn-ea"/>
                          <a:cs typeface="+mn-cs"/>
                        </a:rPr>
                        <a:t>알코올 농도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ko-KR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  <a:sym typeface="Wingdings" pitchFamily="2" charset="2"/>
                        </a:rPr>
                        <a:t></a:t>
                      </a:r>
                      <a:endParaRPr kumimoji="0" lang="it-IT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ea typeface="굴림" charset="-127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ko-KR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  <a:sym typeface="Wingdings" pitchFamily="2" charset="2"/>
                        </a:rPr>
                        <a:t></a:t>
                      </a:r>
                      <a:endParaRPr kumimoji="0" lang="it-IT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ea typeface="굴림" charset="-127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1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600" b="1" kern="1200" dirty="0" smtClean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+mn-ea"/>
                          <a:cs typeface="+mn-cs"/>
                        </a:rPr>
                        <a:t>쓴맛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ko-KR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  <a:sym typeface="Wingdings" pitchFamily="2" charset="2"/>
                        </a:rPr>
                        <a:t></a:t>
                      </a:r>
                      <a:endParaRPr kumimoji="0" lang="it-IT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ea typeface="굴림" charset="-127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1475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600" b="1" kern="1200" dirty="0" smtClean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+mn-ea"/>
                          <a:cs typeface="+mn-cs"/>
                        </a:rPr>
                        <a:t>후각적 강도</a:t>
                      </a:r>
                      <a:endParaRPr lang="ko-KR" altLang="en-US" sz="1600" b="1" kern="1200" dirty="0">
                        <a:solidFill>
                          <a:schemeClr val="tx1"/>
                        </a:solidFill>
                        <a:latin typeface="Microsoft JhengHei" panose="020B0604030504040204" pitchFamily="34" charset="-120"/>
                        <a:ea typeface="+mn-ea"/>
                        <a:cs typeface="+mn-cs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ko-KR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  <a:sym typeface="Wingdings" pitchFamily="2" charset="2"/>
                        </a:rPr>
                        <a:t></a:t>
                      </a:r>
                      <a:endParaRPr kumimoji="0" lang="it-IT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ea typeface="굴림" charset="-127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ko-KR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  <a:sym typeface="Wingdings" pitchFamily="2" charset="2"/>
                        </a:rPr>
                        <a:t></a:t>
                      </a:r>
                      <a:endParaRPr kumimoji="0" lang="it-IT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ea typeface="굴림" charset="-127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1475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600" b="1" kern="1200" dirty="0" smtClean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+mn-ea"/>
                          <a:cs typeface="+mn-cs"/>
                        </a:rPr>
                        <a:t>꽃과 신선한 과일 향</a:t>
                      </a:r>
                      <a:endParaRPr lang="ko-KR" altLang="en-US" sz="1600" b="1" kern="1200" dirty="0">
                        <a:solidFill>
                          <a:schemeClr val="tx1"/>
                        </a:solidFill>
                        <a:latin typeface="Microsoft JhengHei" panose="020B0604030504040204" pitchFamily="34" charset="-120"/>
                        <a:ea typeface="+mn-ea"/>
                        <a:cs typeface="+mn-cs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ko-KR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  <a:sym typeface="Wingdings" pitchFamily="2" charset="2"/>
                        </a:rPr>
                        <a:t></a:t>
                      </a:r>
                      <a:endParaRPr kumimoji="0" lang="it-IT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ea typeface="굴림" charset="-127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71475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600" b="1" kern="1200" dirty="0" err="1" smtClean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+mn-ea"/>
                          <a:cs typeface="+mn-cs"/>
                        </a:rPr>
                        <a:t>로스팅</a:t>
                      </a:r>
                      <a:r>
                        <a:rPr lang="ko-KR" altLang="en-US" sz="1600" b="1" kern="1200" dirty="0" smtClean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+mn-ea"/>
                          <a:cs typeface="+mn-cs"/>
                        </a:rPr>
                        <a:t> 향</a:t>
                      </a:r>
                      <a:endParaRPr lang="ko-KR" altLang="en-US" sz="1600" b="1" kern="1200" dirty="0">
                        <a:solidFill>
                          <a:schemeClr val="tx1"/>
                        </a:solidFill>
                        <a:latin typeface="Microsoft JhengHei" panose="020B0604030504040204" pitchFamily="34" charset="-120"/>
                        <a:ea typeface="+mn-ea"/>
                        <a:cs typeface="+mn-cs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ko-KR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  <a:sym typeface="Wingdings" pitchFamily="2" charset="2"/>
                        </a:rPr>
                        <a:t></a:t>
                      </a:r>
                      <a:endParaRPr kumimoji="0" lang="it-IT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ea typeface="굴림" charset="-127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71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600" b="1" kern="1200" dirty="0" smtClean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+mn-ea"/>
                          <a:cs typeface="+mn-cs"/>
                        </a:rPr>
                        <a:t>페스트리 반죽 향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ko-KR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  <a:sym typeface="Wingdings" pitchFamily="2" charset="2"/>
                        </a:rPr>
                        <a:t></a:t>
                      </a:r>
                      <a:endParaRPr kumimoji="0" lang="it-IT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ea typeface="굴림" charset="-127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ko-KR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  <a:sym typeface="Wingdings" pitchFamily="2" charset="2"/>
                        </a:rPr>
                        <a:t></a:t>
                      </a:r>
                      <a:endParaRPr kumimoji="0" lang="it-IT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ea typeface="굴림" charset="-127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ko-KR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  <a:sym typeface="Wingdings" pitchFamily="2" charset="2"/>
                        </a:rPr>
                        <a:t></a:t>
                      </a:r>
                      <a:endParaRPr kumimoji="0" lang="it-IT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ea typeface="굴림" charset="-127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71475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600" b="1" kern="1200" dirty="0" smtClean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+mn-ea"/>
                          <a:cs typeface="+mn-cs"/>
                        </a:rPr>
                        <a:t>마른 과일과 견과류 향</a:t>
                      </a:r>
                      <a:endParaRPr lang="ko-KR" altLang="en-US" sz="1600" b="1" kern="1200" dirty="0">
                        <a:solidFill>
                          <a:schemeClr val="tx1"/>
                        </a:solidFill>
                        <a:latin typeface="Microsoft JhengHei" panose="020B0604030504040204" pitchFamily="34" charset="-120"/>
                        <a:ea typeface="+mn-ea"/>
                        <a:cs typeface="+mn-cs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ko-KR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  <a:sym typeface="Wingdings" pitchFamily="2" charset="2"/>
                        </a:rPr>
                        <a:t></a:t>
                      </a:r>
                      <a:endParaRPr kumimoji="0" lang="it-IT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ea typeface="굴림" charset="-127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71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600" b="1" kern="1200" dirty="0" smtClean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+mn-ea"/>
                          <a:cs typeface="+mn-cs"/>
                        </a:rPr>
                        <a:t>향신료 향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ko-KR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  <a:sym typeface="Wingdings" pitchFamily="2" charset="2"/>
                        </a:rPr>
                        <a:t></a:t>
                      </a:r>
                      <a:endParaRPr kumimoji="0" lang="it-IT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ea typeface="굴림" charset="-127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71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ko-KR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371475">
                <a:tc gridSpan="4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it-IT" altLang="ko-KR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굴림" charset="-127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</a:tbl>
          </a:graphicData>
        </a:graphic>
      </p:graphicFrame>
      <p:grpSp>
        <p:nvGrpSpPr>
          <p:cNvPr id="22591" name="Gruppo 40"/>
          <p:cNvGrpSpPr>
            <a:grpSpLocks/>
          </p:cNvGrpSpPr>
          <p:nvPr/>
        </p:nvGrpSpPr>
        <p:grpSpPr bwMode="auto">
          <a:xfrm>
            <a:off x="4859338" y="115888"/>
            <a:ext cx="4105275" cy="1200150"/>
            <a:chOff x="4859338" y="116632"/>
            <a:chExt cx="4105150" cy="1198923"/>
          </a:xfrm>
        </p:grpSpPr>
        <p:pic>
          <p:nvPicPr>
            <p:cNvPr id="22593" name="Immagine 4" descr="ibs-logo-4-cmky.jpg"/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88424" y="233807"/>
              <a:ext cx="576064" cy="8917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2594" name="CasellaDiTesto 10"/>
            <p:cNvSpPr txBox="1">
              <a:spLocks noChangeArrowheads="1"/>
            </p:cNvSpPr>
            <p:nvPr/>
          </p:nvSpPr>
          <p:spPr bwMode="auto">
            <a:xfrm>
              <a:off x="4859338" y="116632"/>
              <a:ext cx="3313062" cy="11989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r" eaLnBrk="1" hangingPunct="1"/>
              <a:endParaRPr lang="it-IT" altLang="ko-KR" sz="3600" b="1">
                <a:solidFill>
                  <a:srgbClr val="127BBD"/>
                </a:solidFill>
                <a:latin typeface="Bodoni MT" panose="02070603080606020203" pitchFamily="18" charset="0"/>
                <a:ea typeface="굴림" panose="020B0600000101010101" pitchFamily="50" charset="-127"/>
              </a:endParaRPr>
            </a:p>
            <a:p>
              <a:pPr algn="r" eaLnBrk="1" hangingPunct="1"/>
              <a:r>
                <a:rPr lang="it-IT" altLang="ko-KR" sz="3600" b="1">
                  <a:solidFill>
                    <a:srgbClr val="127BBD"/>
                  </a:solidFill>
                  <a:latin typeface="Bodoni MT" panose="02070603080606020203" pitchFamily="18" charset="0"/>
                  <a:ea typeface="굴림" panose="020B0600000101010101" pitchFamily="50" charset="-127"/>
                </a:rPr>
                <a:t>Whiscream</a:t>
              </a:r>
            </a:p>
          </p:txBody>
        </p:sp>
      </p:grpSp>
      <p:pic>
        <p:nvPicPr>
          <p:cNvPr id="8" name="Immagine 7" descr="DSC_4472.jpg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0" y="0"/>
            <a:ext cx="4554538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1121186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Immagine 4" descr="ibs-logo-4-cmky.jp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667625" y="476250"/>
            <a:ext cx="1081088" cy="1673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5" name="CasellaDiTesto 7"/>
          <p:cNvSpPr txBox="1">
            <a:spLocks noChangeArrowheads="1"/>
          </p:cNvSpPr>
          <p:nvPr/>
        </p:nvSpPr>
        <p:spPr bwMode="auto">
          <a:xfrm>
            <a:off x="4932363" y="2349500"/>
            <a:ext cx="3816350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it-IT" sz="4800" b="1">
                <a:solidFill>
                  <a:srgbClr val="127BBD"/>
                </a:solidFill>
                <a:latin typeface="Bodoni MT" pitchFamily="18" charset="0"/>
              </a:rPr>
              <a:t>Noccioloso</a:t>
            </a:r>
          </a:p>
        </p:txBody>
      </p:sp>
      <p:pic>
        <p:nvPicPr>
          <p:cNvPr id="25607" name="Picture 7" descr="C:\Users\carlo.odello\Aroma\carlo.odello\privata.carlo\Absis\Progetti\00 Italian Barista School\Didattica\M13 - Italian Coffee Art\Immagini\Italian Coffee Art - Sessione 2 - Selezione\noccioloso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-14288" y="0"/>
            <a:ext cx="5661026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 descr="C:\Users\carlo.odello\Aroma\carlo.odello\privata.carlo\Absis\Progetti\00 Italian Barista School\Didattica\M13 - Italian Coffee Art\Immagini\Italian Coffee Art - Sessione 2 - Selezione\noccioloso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-14288" y="0"/>
            <a:ext cx="5661026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pSp>
        <p:nvGrpSpPr>
          <p:cNvPr id="24579" name="Gruppo 6"/>
          <p:cNvGrpSpPr>
            <a:grpSpLocks/>
          </p:cNvGrpSpPr>
          <p:nvPr/>
        </p:nvGrpSpPr>
        <p:grpSpPr bwMode="auto">
          <a:xfrm>
            <a:off x="4859338" y="115888"/>
            <a:ext cx="4105275" cy="1201737"/>
            <a:chOff x="4859338" y="116632"/>
            <a:chExt cx="4105150" cy="1200329"/>
          </a:xfrm>
        </p:grpSpPr>
        <p:pic>
          <p:nvPicPr>
            <p:cNvPr id="24581" name="Immagine 4" descr="ibs-logo-4-cmky.jpg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88424" y="233807"/>
              <a:ext cx="576064" cy="8917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4582" name="CasellaDiTesto 10"/>
            <p:cNvSpPr txBox="1">
              <a:spLocks noChangeArrowheads="1"/>
            </p:cNvSpPr>
            <p:nvPr/>
          </p:nvSpPr>
          <p:spPr bwMode="auto">
            <a:xfrm>
              <a:off x="4859338" y="116632"/>
              <a:ext cx="3313062" cy="12003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r" eaLnBrk="1" hangingPunct="1"/>
              <a:endParaRPr lang="it-IT" altLang="ko-KR" sz="3600" b="1">
                <a:solidFill>
                  <a:srgbClr val="127BBD"/>
                </a:solidFill>
                <a:latin typeface="Bodoni MT" panose="02070603080606020203" pitchFamily="18" charset="0"/>
                <a:ea typeface="굴림" panose="020B0600000101010101" pitchFamily="50" charset="-127"/>
              </a:endParaRPr>
            </a:p>
            <a:p>
              <a:pPr algn="r" eaLnBrk="1" hangingPunct="1"/>
              <a:r>
                <a:rPr lang="it-IT" altLang="ko-KR" sz="3600" b="1">
                  <a:solidFill>
                    <a:srgbClr val="127BBD"/>
                  </a:solidFill>
                  <a:latin typeface="Bodoni MT" panose="02070603080606020203" pitchFamily="18" charset="0"/>
                  <a:ea typeface="굴림" panose="020B0600000101010101" pitchFamily="50" charset="-127"/>
                </a:rPr>
                <a:t>Noccioloso</a:t>
              </a:r>
            </a:p>
          </p:txBody>
        </p:sp>
      </p:grpSp>
      <p:sp>
        <p:nvSpPr>
          <p:cNvPr id="24580" name="Rettangolo 5"/>
          <p:cNvSpPr>
            <a:spLocks noChangeArrowheads="1"/>
          </p:cNvSpPr>
          <p:nvPr/>
        </p:nvSpPr>
        <p:spPr bwMode="auto">
          <a:xfrm>
            <a:off x="5786438" y="1555750"/>
            <a:ext cx="3178175" cy="400109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ko-KR" altLang="en-US" b="1" dirty="0" smtClean="0">
                <a:latin typeface="+mn-ea"/>
              </a:rPr>
              <a:t>재료</a:t>
            </a:r>
            <a:endParaRPr lang="en-US" altLang="ko-KR" b="1" dirty="0" smtClean="0">
              <a:latin typeface="+mn-ea"/>
            </a:endParaRPr>
          </a:p>
          <a:p>
            <a:pPr eaLnBrk="1" hangingPunct="1"/>
            <a:endParaRPr lang="it-IT" altLang="ko-KR" b="1" dirty="0">
              <a:latin typeface="+mn-ea"/>
            </a:endParaRPr>
          </a:p>
          <a:p>
            <a:pPr eaLnBrk="1" hangingPunct="1">
              <a:buFont typeface="Wingdings" panose="05000000000000000000" pitchFamily="2" charset="2"/>
              <a:buChar char="§"/>
            </a:pPr>
            <a:r>
              <a:rPr lang="it-IT" altLang="ko-KR" dirty="0">
                <a:latin typeface="+mn-ea"/>
              </a:rPr>
              <a:t> </a:t>
            </a:r>
            <a:r>
              <a:rPr lang="ko-KR" altLang="en-US" sz="1600" dirty="0" err="1">
                <a:latin typeface="+mn-ea"/>
              </a:rPr>
              <a:t>헤이즐넛</a:t>
            </a:r>
            <a:r>
              <a:rPr lang="ko-KR" altLang="en-US" sz="1600" dirty="0">
                <a:latin typeface="+mn-ea"/>
              </a:rPr>
              <a:t> 크림</a:t>
            </a:r>
            <a:endParaRPr lang="it-IT" altLang="ko-KR" sz="1600" dirty="0">
              <a:latin typeface="+mn-ea"/>
            </a:endParaRPr>
          </a:p>
          <a:p>
            <a:pPr eaLnBrk="1" hangingPunct="1">
              <a:buFont typeface="Wingdings" panose="05000000000000000000" pitchFamily="2" charset="2"/>
              <a:buChar char="§"/>
            </a:pPr>
            <a:r>
              <a:rPr lang="it-IT" altLang="ko-KR" sz="1600" dirty="0">
                <a:latin typeface="+mn-ea"/>
              </a:rPr>
              <a:t> </a:t>
            </a:r>
            <a:r>
              <a:rPr lang="ko-KR" altLang="en-US" sz="1600" dirty="0" err="1">
                <a:latin typeface="+mn-ea"/>
              </a:rPr>
              <a:t>헤이즐넛</a:t>
            </a:r>
            <a:r>
              <a:rPr lang="ko-KR" altLang="en-US" sz="1600" dirty="0">
                <a:latin typeface="+mn-ea"/>
              </a:rPr>
              <a:t> 가루 조각</a:t>
            </a:r>
            <a:r>
              <a:rPr lang="it-IT" altLang="ko-KR" sz="1600" dirty="0">
                <a:latin typeface="+mn-ea"/>
              </a:rPr>
              <a:t>5 g</a:t>
            </a:r>
          </a:p>
          <a:p>
            <a:pPr eaLnBrk="1" hangingPunct="1">
              <a:buFont typeface="Wingdings" panose="05000000000000000000" pitchFamily="2" charset="2"/>
              <a:buChar char="§"/>
            </a:pPr>
            <a:r>
              <a:rPr lang="it-IT" altLang="ko-KR" sz="1600" dirty="0">
                <a:latin typeface="+mn-ea"/>
              </a:rPr>
              <a:t> </a:t>
            </a:r>
            <a:r>
              <a:rPr lang="ko-KR" altLang="en-US" sz="1600" dirty="0">
                <a:latin typeface="+mn-ea"/>
              </a:rPr>
              <a:t>이탈리아 </a:t>
            </a:r>
            <a:r>
              <a:rPr lang="ko-KR" altLang="en-US" sz="1600" dirty="0" err="1">
                <a:latin typeface="+mn-ea"/>
              </a:rPr>
              <a:t>에스프레소</a:t>
            </a:r>
            <a:r>
              <a:rPr lang="ko-KR" altLang="en-US" sz="1600" dirty="0">
                <a:latin typeface="+mn-ea"/>
              </a:rPr>
              <a:t> </a:t>
            </a:r>
            <a:r>
              <a:rPr lang="it-IT" altLang="ko-KR" sz="1600" dirty="0">
                <a:latin typeface="+mn-ea"/>
              </a:rPr>
              <a:t> 25 ml</a:t>
            </a:r>
          </a:p>
          <a:p>
            <a:pPr eaLnBrk="1" hangingPunct="1">
              <a:buFont typeface="Wingdings" panose="05000000000000000000" pitchFamily="2" charset="2"/>
              <a:buChar char="§"/>
            </a:pPr>
            <a:r>
              <a:rPr lang="it-IT" altLang="ko-KR" sz="1600" dirty="0">
                <a:latin typeface="+mn-ea"/>
              </a:rPr>
              <a:t> </a:t>
            </a:r>
            <a:r>
              <a:rPr lang="ko-KR" altLang="en-US" sz="1600" dirty="0">
                <a:latin typeface="+mn-ea"/>
              </a:rPr>
              <a:t>우유 거품</a:t>
            </a:r>
          </a:p>
          <a:p>
            <a:pPr eaLnBrk="1" hangingPunct="1">
              <a:buFont typeface="Wingdings" panose="05000000000000000000" pitchFamily="2" charset="2"/>
              <a:buChar char="§"/>
            </a:pPr>
            <a:endParaRPr lang="it-IT" altLang="ko-KR" dirty="0">
              <a:latin typeface="+mn-ea"/>
            </a:endParaRPr>
          </a:p>
          <a:p>
            <a:pPr eaLnBrk="1" hangingPunct="1">
              <a:buFont typeface="Wingdings" panose="05000000000000000000" pitchFamily="2" charset="2"/>
              <a:buChar char="§"/>
            </a:pPr>
            <a:endParaRPr lang="it-IT" altLang="ko-KR" dirty="0">
              <a:latin typeface="+mn-ea"/>
            </a:endParaRPr>
          </a:p>
          <a:p>
            <a:pPr eaLnBrk="1" hangingPunct="1"/>
            <a:r>
              <a:rPr lang="ko-KR" altLang="en-US" b="1" dirty="0">
                <a:latin typeface="+mn-ea"/>
              </a:rPr>
              <a:t>제조 </a:t>
            </a:r>
            <a:r>
              <a:rPr lang="ko-KR" altLang="en-US" b="1" dirty="0" smtClean="0">
                <a:latin typeface="+mn-ea"/>
              </a:rPr>
              <a:t>방법</a:t>
            </a:r>
            <a:endParaRPr lang="en-US" altLang="ko-KR" b="1" dirty="0" smtClean="0">
              <a:latin typeface="+mn-ea"/>
            </a:endParaRPr>
          </a:p>
          <a:p>
            <a:pPr eaLnBrk="1" hangingPunct="1"/>
            <a:endParaRPr lang="it-IT" altLang="ko-KR" b="1" dirty="0">
              <a:ea typeface="굴림" panose="020B0600000101010101" pitchFamily="50" charset="-127"/>
            </a:endParaRPr>
          </a:p>
          <a:p>
            <a:pPr eaLnBrk="1" hangingPunct="1"/>
            <a:r>
              <a:rPr lang="ko-KR" altLang="en-US" sz="1600" dirty="0"/>
              <a:t>먼저 </a:t>
            </a:r>
            <a:r>
              <a:rPr lang="ko-KR" altLang="en-US" sz="1600" dirty="0" err="1" smtClean="0"/>
              <a:t>헤이즐넛</a:t>
            </a:r>
            <a:r>
              <a:rPr lang="ko-KR" altLang="en-US" sz="1600" dirty="0" smtClean="0"/>
              <a:t> </a:t>
            </a:r>
            <a:r>
              <a:rPr lang="ko-KR" altLang="en-US" sz="1600" dirty="0"/>
              <a:t>크림을 넣습니다</a:t>
            </a:r>
            <a:r>
              <a:rPr lang="en-US" altLang="ko-KR" sz="1600" dirty="0">
                <a:ea typeface="굴림" panose="020B0600000101010101" pitchFamily="50" charset="-127"/>
              </a:rPr>
              <a:t>. </a:t>
            </a:r>
            <a:r>
              <a:rPr lang="ko-KR" altLang="en-US" sz="1600" dirty="0"/>
              <a:t>그리고 </a:t>
            </a:r>
            <a:r>
              <a:rPr lang="ko-KR" altLang="en-US" sz="1600" dirty="0" err="1"/>
              <a:t>에스프레소를</a:t>
            </a:r>
            <a:r>
              <a:rPr lang="ko-KR" altLang="en-US" sz="1600" dirty="0"/>
              <a:t> 부은 다음 우유 거품을 얹습니다</a:t>
            </a:r>
            <a:r>
              <a:rPr lang="en-US" altLang="ko-KR" sz="1600" dirty="0">
                <a:ea typeface="굴림" panose="020B0600000101010101" pitchFamily="50" charset="-127"/>
              </a:rPr>
              <a:t>. </a:t>
            </a:r>
            <a:r>
              <a:rPr lang="ko-KR" altLang="en-US" sz="1600" dirty="0"/>
              <a:t>마지막에 </a:t>
            </a:r>
            <a:r>
              <a:rPr lang="ko-KR" altLang="en-US" sz="1600" dirty="0" err="1" smtClean="0"/>
              <a:t>헤이즐넛</a:t>
            </a:r>
            <a:r>
              <a:rPr lang="ko-KR" altLang="en-US" sz="1600" dirty="0" smtClean="0"/>
              <a:t> </a:t>
            </a:r>
            <a:r>
              <a:rPr lang="ko-KR" altLang="en-US" sz="1600" dirty="0"/>
              <a:t>가루 조각으로 장식합니다</a:t>
            </a:r>
            <a:r>
              <a:rPr lang="it-IT" altLang="ko-KR" sz="1600" dirty="0">
                <a:ea typeface="굴림" panose="020B0600000101010101" pitchFamily="50" charset="-127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9738067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5" name="Tabella 3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78143842"/>
              </p:ext>
            </p:extLst>
          </p:nvPr>
        </p:nvGraphicFramePr>
        <p:xfrm>
          <a:off x="5795963" y="1341438"/>
          <a:ext cx="3348037" cy="5245100"/>
        </p:xfrm>
        <a:graphic>
          <a:graphicData uri="http://schemas.openxmlformats.org/drawingml/2006/table">
            <a:tbl>
              <a:tblPr/>
              <a:tblGrid>
                <a:gridCol w="19957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8907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5132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1185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7152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6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ea"/>
                          <a:ea typeface="+mj-ea"/>
                          <a:cs typeface="Arial" charset="0"/>
                        </a:rPr>
                        <a:t>바디감</a:t>
                      </a:r>
                      <a:endParaRPr kumimoji="0" lang="it-IT" altLang="ko-KR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ea"/>
                        <a:ea typeface="+mj-ea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ko-KR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  <a:sym typeface="Wingdings" pitchFamily="2" charset="2"/>
                        </a:rPr>
                        <a:t></a:t>
                      </a:r>
                      <a:endParaRPr kumimoji="0" lang="it-IT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ea typeface="굴림" charset="-127"/>
                        <a:cs typeface="Arial" charset="0"/>
                      </a:endParaRPr>
                    </a:p>
                  </a:txBody>
                  <a:tcPr marT="45726" marB="45726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ko-KR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  <a:sym typeface="Wingdings" pitchFamily="2" charset="2"/>
                        </a:rPr>
                        <a:t></a:t>
                      </a:r>
                      <a:endParaRPr kumimoji="0" lang="it-IT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ea typeface="굴림" charset="-127"/>
                        <a:cs typeface="Arial" charset="0"/>
                      </a:endParaRPr>
                    </a:p>
                  </a:txBody>
                  <a:tcPr marT="45726" marB="45726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6" marB="45726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152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ea"/>
                          <a:ea typeface="+mj-ea"/>
                          <a:cs typeface="Arial" charset="0"/>
                        </a:rPr>
                        <a:t>단맛</a:t>
                      </a:r>
                      <a:endParaRPr kumimoji="0" lang="it-IT" altLang="ko-KR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ea"/>
                        <a:ea typeface="+mj-ea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ko-KR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  <a:sym typeface="Wingdings" pitchFamily="2" charset="2"/>
                        </a:rPr>
                        <a:t></a:t>
                      </a:r>
                      <a:endParaRPr kumimoji="0" lang="it-IT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ea typeface="굴림" charset="-127"/>
                        <a:cs typeface="Arial" charset="0"/>
                      </a:endParaRPr>
                    </a:p>
                  </a:txBody>
                  <a:tcPr marT="45726" marB="45726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ko-KR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  <a:sym typeface="Wingdings" pitchFamily="2" charset="2"/>
                        </a:rPr>
                        <a:t></a:t>
                      </a:r>
                      <a:endParaRPr kumimoji="0" lang="it-IT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ea typeface="굴림" charset="-127"/>
                        <a:cs typeface="Arial" charset="0"/>
                      </a:endParaRPr>
                    </a:p>
                  </a:txBody>
                  <a:tcPr marT="45726" marB="45726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6" marB="45726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152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ea"/>
                          <a:ea typeface="+mj-ea"/>
                          <a:cs typeface="Arial" charset="0"/>
                        </a:rPr>
                        <a:t>신맛</a:t>
                      </a:r>
                      <a:endParaRPr kumimoji="0" lang="it-IT" altLang="ko-KR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ea"/>
                        <a:ea typeface="+mj-ea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ko-KR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  <a:sym typeface="Wingdings" pitchFamily="2" charset="2"/>
                        </a:rPr>
                        <a:t></a:t>
                      </a:r>
                      <a:endParaRPr kumimoji="0" lang="it-IT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ea typeface="굴림" charset="-127"/>
                        <a:cs typeface="Arial" charset="0"/>
                      </a:endParaRPr>
                    </a:p>
                  </a:txBody>
                  <a:tcPr marT="45726" marB="45726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6" marB="45726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6" marB="45726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152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600" b="1" kern="1200" dirty="0" smtClean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+mn-ea"/>
                          <a:cs typeface="+mn-cs"/>
                        </a:rPr>
                        <a:t>알코올 농도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6" marB="45726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6" marB="45726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6" marB="45726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152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600" b="1" kern="1200" dirty="0" smtClean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+mn-ea"/>
                          <a:cs typeface="+mn-cs"/>
                        </a:rPr>
                        <a:t>쓴맛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ko-KR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  <a:sym typeface="Wingdings" pitchFamily="2" charset="2"/>
                        </a:rPr>
                        <a:t></a:t>
                      </a:r>
                      <a:endParaRPr kumimoji="0" lang="it-IT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ea typeface="굴림" charset="-127"/>
                        <a:cs typeface="Arial" charset="0"/>
                      </a:endParaRPr>
                    </a:p>
                  </a:txBody>
                  <a:tcPr marT="45726" marB="45726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6" marB="45726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6" marB="45726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1520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600" b="1" kern="1200" dirty="0" smtClean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+mn-ea"/>
                          <a:cs typeface="+mn-cs"/>
                        </a:rPr>
                        <a:t>후각적 강도</a:t>
                      </a:r>
                      <a:endParaRPr lang="ko-KR" altLang="en-US" sz="1600" b="1" kern="1200" dirty="0">
                        <a:solidFill>
                          <a:schemeClr val="tx1"/>
                        </a:solidFill>
                        <a:latin typeface="Microsoft JhengHei" panose="020B0604030504040204" pitchFamily="34" charset="-120"/>
                        <a:ea typeface="+mn-ea"/>
                        <a:cs typeface="+mn-cs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ko-KR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  <a:sym typeface="Wingdings" pitchFamily="2" charset="2"/>
                        </a:rPr>
                        <a:t></a:t>
                      </a:r>
                      <a:endParaRPr kumimoji="0" lang="it-IT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ea typeface="굴림" charset="-127"/>
                        <a:cs typeface="Arial" charset="0"/>
                      </a:endParaRPr>
                    </a:p>
                  </a:txBody>
                  <a:tcPr marT="45726" marB="45726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ko-KR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  <a:sym typeface="Wingdings" pitchFamily="2" charset="2"/>
                        </a:rPr>
                        <a:t></a:t>
                      </a:r>
                      <a:endParaRPr kumimoji="0" lang="it-IT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ea typeface="굴림" charset="-127"/>
                        <a:cs typeface="Arial" charset="0"/>
                      </a:endParaRPr>
                    </a:p>
                  </a:txBody>
                  <a:tcPr marT="45726" marB="45726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6" marB="45726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1520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600" b="1" kern="1200" dirty="0" smtClean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+mn-ea"/>
                          <a:cs typeface="+mn-cs"/>
                        </a:rPr>
                        <a:t>꽃과 신선한 과일 향</a:t>
                      </a:r>
                      <a:endParaRPr lang="ko-KR" altLang="en-US" sz="1600" b="1" kern="1200" dirty="0">
                        <a:solidFill>
                          <a:schemeClr val="tx1"/>
                        </a:solidFill>
                        <a:latin typeface="Microsoft JhengHei" panose="020B0604030504040204" pitchFamily="34" charset="-120"/>
                        <a:ea typeface="+mn-ea"/>
                        <a:cs typeface="+mn-cs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ko-KR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  <a:sym typeface="Wingdings" pitchFamily="2" charset="2"/>
                        </a:rPr>
                        <a:t></a:t>
                      </a:r>
                      <a:endParaRPr kumimoji="0" lang="it-IT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ea typeface="굴림" charset="-127"/>
                        <a:cs typeface="Arial" charset="0"/>
                      </a:endParaRPr>
                    </a:p>
                  </a:txBody>
                  <a:tcPr marT="45726" marB="45726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6" marB="45726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6" marB="45726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71520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600" b="1" kern="1200" dirty="0" err="1" smtClean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+mn-ea"/>
                          <a:cs typeface="+mn-cs"/>
                        </a:rPr>
                        <a:t>로스팅</a:t>
                      </a:r>
                      <a:r>
                        <a:rPr lang="ko-KR" altLang="en-US" sz="1600" b="1" kern="1200" dirty="0" smtClean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+mn-ea"/>
                          <a:cs typeface="+mn-cs"/>
                        </a:rPr>
                        <a:t> 향</a:t>
                      </a:r>
                      <a:endParaRPr lang="ko-KR" altLang="en-US" sz="1600" b="1" kern="1200" dirty="0">
                        <a:solidFill>
                          <a:schemeClr val="tx1"/>
                        </a:solidFill>
                        <a:latin typeface="Microsoft JhengHei" panose="020B0604030504040204" pitchFamily="34" charset="-120"/>
                        <a:ea typeface="+mn-ea"/>
                        <a:cs typeface="+mn-cs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ko-KR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  <a:sym typeface="Wingdings" pitchFamily="2" charset="2"/>
                        </a:rPr>
                        <a:t></a:t>
                      </a:r>
                      <a:endParaRPr kumimoji="0" lang="it-IT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ea typeface="굴림" charset="-127"/>
                        <a:cs typeface="Arial" charset="0"/>
                      </a:endParaRPr>
                    </a:p>
                  </a:txBody>
                  <a:tcPr marT="45726" marB="45726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ko-KR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  <a:sym typeface="Wingdings" pitchFamily="2" charset="2"/>
                        </a:rPr>
                        <a:t></a:t>
                      </a:r>
                      <a:endParaRPr kumimoji="0" lang="it-IT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ea typeface="굴림" charset="-127"/>
                        <a:cs typeface="Arial" charset="0"/>
                      </a:endParaRPr>
                    </a:p>
                  </a:txBody>
                  <a:tcPr marT="45726" marB="45726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6" marB="45726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7152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600" b="1" kern="1200" dirty="0" smtClean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+mn-ea"/>
                          <a:cs typeface="+mn-cs"/>
                        </a:rPr>
                        <a:t>페스트리 반죽 향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ko-KR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  <a:sym typeface="Wingdings" pitchFamily="2" charset="2"/>
                        </a:rPr>
                        <a:t></a:t>
                      </a:r>
                      <a:endParaRPr kumimoji="0" lang="it-IT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ea typeface="굴림" charset="-127"/>
                        <a:cs typeface="Arial" charset="0"/>
                      </a:endParaRPr>
                    </a:p>
                  </a:txBody>
                  <a:tcPr marT="45726" marB="45726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ko-KR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  <a:sym typeface="Wingdings" pitchFamily="2" charset="2"/>
                        </a:rPr>
                        <a:t></a:t>
                      </a:r>
                      <a:endParaRPr kumimoji="0" lang="it-IT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ea typeface="굴림" charset="-127"/>
                        <a:cs typeface="Arial" charset="0"/>
                      </a:endParaRPr>
                    </a:p>
                  </a:txBody>
                  <a:tcPr marT="45726" marB="45726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6" marB="45726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579190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600" b="1" kern="1200" dirty="0" smtClean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+mn-ea"/>
                          <a:cs typeface="+mn-cs"/>
                        </a:rPr>
                        <a:t>마른 과일과 견과류 향</a:t>
                      </a:r>
                      <a:endParaRPr lang="ko-KR" altLang="en-US" sz="1600" b="1" kern="1200" dirty="0">
                        <a:solidFill>
                          <a:schemeClr val="tx1"/>
                        </a:solidFill>
                        <a:latin typeface="Microsoft JhengHei" panose="020B0604030504040204" pitchFamily="34" charset="-120"/>
                        <a:ea typeface="+mn-ea"/>
                        <a:cs typeface="+mn-cs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ko-KR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  <a:sym typeface="Wingdings" pitchFamily="2" charset="2"/>
                        </a:rPr>
                        <a:t></a:t>
                      </a:r>
                      <a:endParaRPr kumimoji="0" lang="it-IT" altLang="ko-KR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ea typeface="굴림" charset="-127"/>
                        <a:cs typeface="Arial" charset="0"/>
                      </a:endParaRPr>
                    </a:p>
                  </a:txBody>
                  <a:tcPr marT="45726" marB="45726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ko-KR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  <a:sym typeface="Wingdings" pitchFamily="2" charset="2"/>
                        </a:rPr>
                        <a:t></a:t>
                      </a:r>
                      <a:endParaRPr kumimoji="0" lang="it-IT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ea typeface="굴림" charset="-127"/>
                        <a:cs typeface="Arial" charset="0"/>
                      </a:endParaRPr>
                    </a:p>
                  </a:txBody>
                  <a:tcPr marT="45726" marB="45726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ko-KR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  <a:sym typeface="Wingdings" pitchFamily="2" charset="2"/>
                        </a:rPr>
                        <a:t></a:t>
                      </a:r>
                      <a:endParaRPr kumimoji="0" lang="it-IT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ea typeface="굴림" charset="-127"/>
                        <a:cs typeface="Arial" charset="0"/>
                      </a:endParaRPr>
                    </a:p>
                  </a:txBody>
                  <a:tcPr marT="45726" marB="45726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7152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600" b="1" kern="1200" dirty="0" smtClean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+mn-ea"/>
                          <a:cs typeface="+mn-cs"/>
                        </a:rPr>
                        <a:t>향신료 향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ko-KR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  <a:sym typeface="Wingdings" pitchFamily="2" charset="2"/>
                        </a:rPr>
                        <a:t></a:t>
                      </a:r>
                      <a:endParaRPr kumimoji="0" lang="it-IT" altLang="ko-KR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ea typeface="굴림" charset="-127"/>
                        <a:cs typeface="Arial" charset="0"/>
                      </a:endParaRPr>
                    </a:p>
                  </a:txBody>
                  <a:tcPr marT="45726" marB="45726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6" marB="45726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6" marB="45726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7152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6" marB="45726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6" marB="45726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6" marB="45726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6" marB="45726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579190">
                <a:tc gridSpan="4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it-IT" altLang="ko-KR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굴림" charset="-127"/>
                        <a:cs typeface="Arial" charset="0"/>
                      </a:endParaRPr>
                    </a:p>
                  </a:txBody>
                  <a:tcPr marT="45726" marB="45726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</a:tbl>
          </a:graphicData>
        </a:graphic>
      </p:graphicFrame>
      <p:grpSp>
        <p:nvGrpSpPr>
          <p:cNvPr id="25663" name="Gruppo 40"/>
          <p:cNvGrpSpPr>
            <a:grpSpLocks/>
          </p:cNvGrpSpPr>
          <p:nvPr/>
        </p:nvGrpSpPr>
        <p:grpSpPr bwMode="auto">
          <a:xfrm>
            <a:off x="4859338" y="115888"/>
            <a:ext cx="4105275" cy="1200150"/>
            <a:chOff x="4859338" y="116632"/>
            <a:chExt cx="4105150" cy="1198923"/>
          </a:xfrm>
        </p:grpSpPr>
        <p:pic>
          <p:nvPicPr>
            <p:cNvPr id="25665" name="Immagine 4" descr="ibs-logo-4-cmky.jpg"/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88424" y="233807"/>
              <a:ext cx="576064" cy="8917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5666" name="CasellaDiTesto 10"/>
            <p:cNvSpPr txBox="1">
              <a:spLocks noChangeArrowheads="1"/>
            </p:cNvSpPr>
            <p:nvPr/>
          </p:nvSpPr>
          <p:spPr bwMode="auto">
            <a:xfrm>
              <a:off x="4859338" y="116632"/>
              <a:ext cx="3313062" cy="11989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r" eaLnBrk="1" hangingPunct="1"/>
              <a:endParaRPr lang="it-IT" altLang="ko-KR" sz="3600" b="1">
                <a:solidFill>
                  <a:srgbClr val="127BBD"/>
                </a:solidFill>
                <a:latin typeface="Bodoni MT" panose="02070603080606020203" pitchFamily="18" charset="0"/>
                <a:ea typeface="굴림" panose="020B0600000101010101" pitchFamily="50" charset="-127"/>
              </a:endParaRPr>
            </a:p>
            <a:p>
              <a:pPr algn="r" eaLnBrk="1" hangingPunct="1"/>
              <a:r>
                <a:rPr lang="it-IT" altLang="ko-KR" sz="3600" b="1">
                  <a:solidFill>
                    <a:srgbClr val="127BBD"/>
                  </a:solidFill>
                  <a:latin typeface="Bodoni MT" panose="02070603080606020203" pitchFamily="18" charset="0"/>
                  <a:ea typeface="굴림" panose="020B0600000101010101" pitchFamily="50" charset="-127"/>
                </a:rPr>
                <a:t>Noccioloso</a:t>
              </a:r>
            </a:p>
          </p:txBody>
        </p:sp>
      </p:grpSp>
      <p:pic>
        <p:nvPicPr>
          <p:cNvPr id="7" name="Picture 7" descr="C:\Users\carlo.odello\Aroma\carlo.odello\privata.carlo\Absis\Progetti\00 Italian Barista School\Didattica\M13 - Italian Coffee Art\Immagini\Italian Coffee Art - Sessione 2 - Selezione\noccioloso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-14288" y="0"/>
            <a:ext cx="5661026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7337158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Immagine 4" descr="ibs-logo-4-cmky.jp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667625" y="476250"/>
            <a:ext cx="1081088" cy="1673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27" name="CasellaDiTesto 7"/>
          <p:cNvSpPr txBox="1">
            <a:spLocks noChangeArrowheads="1"/>
          </p:cNvSpPr>
          <p:nvPr/>
        </p:nvSpPr>
        <p:spPr bwMode="auto">
          <a:xfrm>
            <a:off x="4932363" y="2349500"/>
            <a:ext cx="3816350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it-IT" sz="4800" b="1">
                <a:solidFill>
                  <a:srgbClr val="127BBD"/>
                </a:solidFill>
                <a:latin typeface="Bodoni MT" pitchFamily="18" charset="0"/>
              </a:rPr>
              <a:t>Marocchino</a:t>
            </a:r>
          </a:p>
        </p:txBody>
      </p:sp>
      <p:pic>
        <p:nvPicPr>
          <p:cNvPr id="7" name="Immagine 6" descr="bicerin-torinese.jpg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-396875" y="0"/>
            <a:ext cx="5778500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650" name="Gruppo 6"/>
          <p:cNvGrpSpPr>
            <a:grpSpLocks/>
          </p:cNvGrpSpPr>
          <p:nvPr/>
        </p:nvGrpSpPr>
        <p:grpSpPr bwMode="auto">
          <a:xfrm>
            <a:off x="4859338" y="115888"/>
            <a:ext cx="4105275" cy="1201737"/>
            <a:chOff x="4859338" y="116632"/>
            <a:chExt cx="4105150" cy="1200329"/>
          </a:xfrm>
        </p:grpSpPr>
        <p:pic>
          <p:nvPicPr>
            <p:cNvPr id="27653" name="Immagine 4" descr="ibs-logo-4-cmky.jpg"/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88424" y="233807"/>
              <a:ext cx="576064" cy="8917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7654" name="CasellaDiTesto 10"/>
            <p:cNvSpPr txBox="1">
              <a:spLocks noChangeArrowheads="1"/>
            </p:cNvSpPr>
            <p:nvPr/>
          </p:nvSpPr>
          <p:spPr bwMode="auto">
            <a:xfrm>
              <a:off x="4859338" y="116632"/>
              <a:ext cx="3313062" cy="12003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r" eaLnBrk="1" hangingPunct="1"/>
              <a:endParaRPr lang="it-IT" altLang="ko-KR" sz="3600" b="1">
                <a:solidFill>
                  <a:srgbClr val="127BBD"/>
                </a:solidFill>
                <a:latin typeface="Bodoni MT" panose="02070603080606020203" pitchFamily="18" charset="0"/>
                <a:ea typeface="굴림" panose="020B0600000101010101" pitchFamily="50" charset="-127"/>
              </a:endParaRPr>
            </a:p>
            <a:p>
              <a:pPr algn="r" eaLnBrk="1" hangingPunct="1"/>
              <a:r>
                <a:rPr lang="it-IT" altLang="ko-KR" sz="3600" b="1">
                  <a:solidFill>
                    <a:srgbClr val="127BBD"/>
                  </a:solidFill>
                  <a:latin typeface="Bodoni MT" panose="02070603080606020203" pitchFamily="18" charset="0"/>
                  <a:ea typeface="굴림" panose="020B0600000101010101" pitchFamily="50" charset="-127"/>
                </a:rPr>
                <a:t>Marocchino</a:t>
              </a:r>
            </a:p>
          </p:txBody>
        </p:sp>
      </p:grpSp>
      <p:sp>
        <p:nvSpPr>
          <p:cNvPr id="27651" name="Rettangolo 5"/>
          <p:cNvSpPr>
            <a:spLocks noChangeArrowheads="1"/>
          </p:cNvSpPr>
          <p:nvPr/>
        </p:nvSpPr>
        <p:spPr bwMode="auto">
          <a:xfrm>
            <a:off x="5500688" y="1555750"/>
            <a:ext cx="3643312" cy="3231654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ko-KR" altLang="en-US" b="1" dirty="0" smtClean="0">
                <a:latin typeface="+mn-ea"/>
              </a:rPr>
              <a:t>재료</a:t>
            </a:r>
            <a:endParaRPr lang="en-US" altLang="ko-KR" b="1" dirty="0" smtClean="0">
              <a:latin typeface="+mn-ea"/>
            </a:endParaRPr>
          </a:p>
          <a:p>
            <a:pPr eaLnBrk="1" hangingPunct="1"/>
            <a:endParaRPr lang="it-IT" altLang="ko-KR" b="1" dirty="0">
              <a:latin typeface="+mn-ea"/>
            </a:endParaRPr>
          </a:p>
          <a:p>
            <a:pPr eaLnBrk="1" hangingPunct="1">
              <a:buFont typeface="Wingdings" panose="05000000000000000000" pitchFamily="2" charset="2"/>
              <a:buChar char="§"/>
            </a:pPr>
            <a:r>
              <a:rPr lang="it-IT" altLang="ko-KR" dirty="0">
                <a:latin typeface="+mn-ea"/>
              </a:rPr>
              <a:t> </a:t>
            </a:r>
            <a:r>
              <a:rPr lang="ko-KR" altLang="en-US" sz="1600" dirty="0">
                <a:latin typeface="+mn-ea"/>
              </a:rPr>
              <a:t>이탈리아 </a:t>
            </a:r>
            <a:r>
              <a:rPr lang="ko-KR" altLang="en-US" sz="1600" dirty="0" err="1">
                <a:latin typeface="+mn-ea"/>
              </a:rPr>
              <a:t>에스프레소</a:t>
            </a:r>
            <a:r>
              <a:rPr lang="it-IT" altLang="ko-KR" sz="1600" dirty="0">
                <a:latin typeface="+mn-ea"/>
              </a:rPr>
              <a:t>25 ml</a:t>
            </a:r>
          </a:p>
          <a:p>
            <a:pPr eaLnBrk="1" hangingPunct="1">
              <a:buFont typeface="Wingdings" panose="05000000000000000000" pitchFamily="2" charset="2"/>
              <a:buChar char="§"/>
            </a:pPr>
            <a:r>
              <a:rPr lang="it-IT" altLang="ko-KR" sz="1600" dirty="0">
                <a:latin typeface="+mn-ea"/>
              </a:rPr>
              <a:t> </a:t>
            </a:r>
            <a:r>
              <a:rPr lang="ko-KR" altLang="en-US" sz="1600" dirty="0">
                <a:latin typeface="+mn-ea"/>
              </a:rPr>
              <a:t>카카오 가루</a:t>
            </a:r>
            <a:endParaRPr lang="it-IT" altLang="ko-KR" sz="1600" dirty="0">
              <a:latin typeface="+mn-ea"/>
            </a:endParaRPr>
          </a:p>
          <a:p>
            <a:pPr eaLnBrk="1" hangingPunct="1">
              <a:buFont typeface="Wingdings" panose="05000000000000000000" pitchFamily="2" charset="2"/>
              <a:buChar char="§"/>
            </a:pPr>
            <a:r>
              <a:rPr lang="it-IT" altLang="ko-KR" sz="1600" dirty="0">
                <a:latin typeface="+mn-ea"/>
              </a:rPr>
              <a:t> </a:t>
            </a:r>
            <a:r>
              <a:rPr lang="ko-KR" altLang="en-US" sz="1600" dirty="0">
                <a:latin typeface="+mn-ea"/>
              </a:rPr>
              <a:t>우유 거품</a:t>
            </a:r>
            <a:endParaRPr lang="it-IT" altLang="ko-KR" sz="1600" dirty="0">
              <a:latin typeface="+mn-ea"/>
            </a:endParaRPr>
          </a:p>
          <a:p>
            <a:pPr eaLnBrk="1" hangingPunct="1">
              <a:buFont typeface="Wingdings" panose="05000000000000000000" pitchFamily="2" charset="2"/>
              <a:buChar char="§"/>
            </a:pPr>
            <a:endParaRPr lang="it-IT" altLang="ko-KR" dirty="0">
              <a:latin typeface="+mn-ea"/>
            </a:endParaRPr>
          </a:p>
          <a:p>
            <a:pPr eaLnBrk="1" hangingPunct="1"/>
            <a:r>
              <a:rPr lang="ko-KR" altLang="en-US" b="1" dirty="0">
                <a:latin typeface="+mn-ea"/>
              </a:rPr>
              <a:t>제조 </a:t>
            </a:r>
            <a:r>
              <a:rPr lang="ko-KR" altLang="en-US" b="1" dirty="0" smtClean="0">
                <a:latin typeface="+mn-ea"/>
              </a:rPr>
              <a:t>방법</a:t>
            </a:r>
            <a:endParaRPr lang="en-US" altLang="ko-KR" b="1" dirty="0" smtClean="0">
              <a:latin typeface="+mn-ea"/>
            </a:endParaRPr>
          </a:p>
          <a:p>
            <a:pPr eaLnBrk="1" hangingPunct="1"/>
            <a:endParaRPr lang="it-IT" altLang="ko-KR" b="1" dirty="0">
              <a:ea typeface="굴림" panose="020B0600000101010101" pitchFamily="50" charset="-127"/>
            </a:endParaRPr>
          </a:p>
          <a:p>
            <a:pPr eaLnBrk="1" hangingPunct="1"/>
            <a:r>
              <a:rPr lang="ko-KR" altLang="en-US" sz="1600" dirty="0">
                <a:latin typeface="+mn-ea"/>
              </a:rPr>
              <a:t>유리잔에 </a:t>
            </a:r>
            <a:r>
              <a:rPr lang="ko-KR" altLang="en-US" sz="1600" dirty="0" err="1">
                <a:latin typeface="+mn-ea"/>
              </a:rPr>
              <a:t>에스프레소를</a:t>
            </a:r>
            <a:r>
              <a:rPr lang="ko-KR" altLang="en-US" sz="1600" dirty="0">
                <a:latin typeface="+mn-ea"/>
              </a:rPr>
              <a:t> 추출합니다</a:t>
            </a:r>
            <a:r>
              <a:rPr lang="en-US" altLang="ko-KR" sz="1600" dirty="0">
                <a:latin typeface="+mn-ea"/>
              </a:rPr>
              <a:t>. </a:t>
            </a:r>
            <a:r>
              <a:rPr lang="ko-KR" altLang="en-US" sz="1600" dirty="0">
                <a:latin typeface="+mn-ea"/>
              </a:rPr>
              <a:t>카카오 가루를 한 번 뿌립니다</a:t>
            </a:r>
            <a:r>
              <a:rPr lang="en-US" altLang="ko-KR" sz="1600" dirty="0">
                <a:latin typeface="+mn-ea"/>
              </a:rPr>
              <a:t>. </a:t>
            </a:r>
            <a:endParaRPr lang="en-US" altLang="ko-KR" sz="1600" dirty="0" smtClean="0">
              <a:latin typeface="+mn-ea"/>
            </a:endParaRPr>
          </a:p>
          <a:p>
            <a:pPr eaLnBrk="1" hangingPunct="1"/>
            <a:r>
              <a:rPr lang="ko-KR" altLang="en-US" sz="1600" dirty="0" smtClean="0">
                <a:latin typeface="+mn-ea"/>
              </a:rPr>
              <a:t>그 </a:t>
            </a:r>
            <a:r>
              <a:rPr lang="ko-KR" altLang="en-US" sz="1600" dirty="0">
                <a:latin typeface="+mn-ea"/>
              </a:rPr>
              <a:t>위에 우유 거품을 얹고 다시 한 번 카카오 가루를 충분히 뿌려줍니다</a:t>
            </a:r>
            <a:r>
              <a:rPr lang="en-US" altLang="ko-KR" sz="1600" dirty="0">
                <a:latin typeface="+mn-ea"/>
              </a:rPr>
              <a:t>.</a:t>
            </a:r>
            <a:endParaRPr lang="it-IT" altLang="ko-KR" sz="1600" dirty="0">
              <a:latin typeface="+mn-ea"/>
            </a:endParaRPr>
          </a:p>
        </p:txBody>
      </p:sp>
      <p:pic>
        <p:nvPicPr>
          <p:cNvPr id="7" name="Immagine 6" descr="bicerin-torinese.jpg"/>
          <p:cNvPicPr>
            <a:picLocks noChangeAspect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-396875" y="0"/>
            <a:ext cx="5778500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2372307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5" name="Tabella 3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78058698"/>
              </p:ext>
            </p:extLst>
          </p:nvPr>
        </p:nvGraphicFramePr>
        <p:xfrm>
          <a:off x="5572125" y="1416050"/>
          <a:ext cx="3571874" cy="5037133"/>
        </p:xfrm>
        <a:graphic>
          <a:graphicData uri="http://schemas.openxmlformats.org/drawingml/2006/table">
            <a:tbl>
              <a:tblPr/>
              <a:tblGrid>
                <a:gridCol w="213075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1910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8162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4039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7149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6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ea"/>
                          <a:ea typeface="+mj-ea"/>
                          <a:cs typeface="Arial" charset="0"/>
                        </a:rPr>
                        <a:t>바디감</a:t>
                      </a:r>
                      <a:endParaRPr kumimoji="0" lang="it-IT" altLang="ko-KR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ea"/>
                        <a:ea typeface="+mj-ea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ko-KR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  <a:sym typeface="Wingdings" pitchFamily="2" charset="2"/>
                        </a:rPr>
                        <a:t></a:t>
                      </a:r>
                      <a:endParaRPr kumimoji="0" lang="it-IT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ea typeface="굴림" charset="-127"/>
                        <a:cs typeface="Arial" charset="0"/>
                      </a:endParaRPr>
                    </a:p>
                  </a:txBody>
                  <a:tcPr marT="45723" marB="45723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ko-KR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  <a:sym typeface="Wingdings" pitchFamily="2" charset="2"/>
                        </a:rPr>
                        <a:t></a:t>
                      </a:r>
                      <a:endParaRPr kumimoji="0" lang="it-IT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ea typeface="굴림" charset="-127"/>
                        <a:cs typeface="Arial" charset="0"/>
                      </a:endParaRPr>
                    </a:p>
                  </a:txBody>
                  <a:tcPr marT="45723" marB="45723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3" marB="45723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149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ea"/>
                          <a:ea typeface="+mj-ea"/>
                          <a:cs typeface="Arial" charset="0"/>
                        </a:rPr>
                        <a:t>단맛</a:t>
                      </a:r>
                      <a:endParaRPr kumimoji="0" lang="it-IT" altLang="ko-KR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ea"/>
                        <a:ea typeface="+mj-ea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ko-KR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  <a:sym typeface="Wingdings" pitchFamily="2" charset="2"/>
                        </a:rPr>
                        <a:t></a:t>
                      </a:r>
                      <a:endParaRPr kumimoji="0" lang="it-IT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ea typeface="굴림" charset="-127"/>
                        <a:cs typeface="Arial" charset="0"/>
                      </a:endParaRPr>
                    </a:p>
                  </a:txBody>
                  <a:tcPr marT="45723" marB="45723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3" marB="45723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3" marB="45723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149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ea"/>
                          <a:ea typeface="+mj-ea"/>
                          <a:cs typeface="Arial" charset="0"/>
                        </a:rPr>
                        <a:t>신맛</a:t>
                      </a:r>
                      <a:endParaRPr kumimoji="0" lang="it-IT" altLang="ko-KR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ea"/>
                        <a:ea typeface="+mj-ea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ko-KR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  <a:sym typeface="Wingdings" pitchFamily="2" charset="2"/>
                        </a:rPr>
                        <a:t></a:t>
                      </a:r>
                      <a:endParaRPr kumimoji="0" lang="it-IT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ea typeface="굴림" charset="-127"/>
                        <a:cs typeface="Arial" charset="0"/>
                      </a:endParaRPr>
                    </a:p>
                  </a:txBody>
                  <a:tcPr marT="45723" marB="45723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3" marB="45723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3" marB="45723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149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600" b="1" kern="1200" dirty="0" smtClean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+mn-ea"/>
                          <a:cs typeface="+mn-cs"/>
                        </a:rPr>
                        <a:t>알코올 농도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3" marB="45723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3" marB="45723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3" marB="45723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149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600" b="1" kern="1200" dirty="0" smtClean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+mn-ea"/>
                          <a:cs typeface="+mn-cs"/>
                        </a:rPr>
                        <a:t>쓴맛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ko-KR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  <a:sym typeface="Wingdings" pitchFamily="2" charset="2"/>
                        </a:rPr>
                        <a:t></a:t>
                      </a:r>
                      <a:endParaRPr kumimoji="0" lang="it-IT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ea typeface="굴림" charset="-127"/>
                        <a:cs typeface="Arial" charset="0"/>
                      </a:endParaRPr>
                    </a:p>
                  </a:txBody>
                  <a:tcPr marT="45723" marB="45723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ko-KR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  <a:sym typeface="Wingdings" pitchFamily="2" charset="2"/>
                        </a:rPr>
                        <a:t></a:t>
                      </a:r>
                      <a:endParaRPr kumimoji="0" lang="it-IT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ea typeface="굴림" charset="-127"/>
                        <a:cs typeface="Arial" charset="0"/>
                      </a:endParaRPr>
                    </a:p>
                  </a:txBody>
                  <a:tcPr marT="45723" marB="45723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3" marB="45723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1498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600" b="1" kern="1200" dirty="0" smtClean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+mn-ea"/>
                          <a:cs typeface="+mn-cs"/>
                        </a:rPr>
                        <a:t>후각적 강도</a:t>
                      </a:r>
                      <a:endParaRPr lang="ko-KR" altLang="en-US" sz="1600" b="1" kern="1200" dirty="0">
                        <a:solidFill>
                          <a:schemeClr val="tx1"/>
                        </a:solidFill>
                        <a:latin typeface="Microsoft JhengHei" panose="020B0604030504040204" pitchFamily="34" charset="-120"/>
                        <a:ea typeface="+mn-ea"/>
                        <a:cs typeface="+mn-cs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ko-KR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  <a:sym typeface="Wingdings" pitchFamily="2" charset="2"/>
                        </a:rPr>
                        <a:t></a:t>
                      </a:r>
                      <a:endParaRPr kumimoji="0" lang="it-IT" altLang="ko-KR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ea typeface="굴림" charset="-127"/>
                        <a:cs typeface="Arial" charset="0"/>
                      </a:endParaRPr>
                    </a:p>
                  </a:txBody>
                  <a:tcPr marT="45723" marB="45723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ko-KR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  <a:sym typeface="Wingdings" pitchFamily="2" charset="2"/>
                        </a:rPr>
                        <a:t></a:t>
                      </a:r>
                      <a:endParaRPr kumimoji="0" lang="it-IT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ea typeface="굴림" charset="-127"/>
                        <a:cs typeface="Arial" charset="0"/>
                      </a:endParaRPr>
                    </a:p>
                  </a:txBody>
                  <a:tcPr marT="45723" marB="45723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ko-KR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  <a:sym typeface="Wingdings" pitchFamily="2" charset="2"/>
                        </a:rPr>
                        <a:t></a:t>
                      </a:r>
                      <a:endParaRPr kumimoji="0" lang="it-IT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ea typeface="굴림" charset="-127"/>
                        <a:cs typeface="Arial" charset="0"/>
                      </a:endParaRPr>
                    </a:p>
                  </a:txBody>
                  <a:tcPr marT="45723" marB="45723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1498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600" b="1" kern="1200" dirty="0" smtClean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+mn-ea"/>
                          <a:cs typeface="+mn-cs"/>
                        </a:rPr>
                        <a:t>꽃과 신선한 과일 향</a:t>
                      </a:r>
                      <a:endParaRPr lang="ko-KR" altLang="en-US" sz="1600" b="1" kern="1200" dirty="0">
                        <a:solidFill>
                          <a:schemeClr val="tx1"/>
                        </a:solidFill>
                        <a:latin typeface="Microsoft JhengHei" panose="020B0604030504040204" pitchFamily="34" charset="-120"/>
                        <a:ea typeface="+mn-ea"/>
                        <a:cs typeface="+mn-cs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ko-KR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  <a:sym typeface="Wingdings" pitchFamily="2" charset="2"/>
                        </a:rPr>
                        <a:t></a:t>
                      </a:r>
                      <a:endParaRPr kumimoji="0" lang="it-IT" altLang="ko-KR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ea typeface="굴림" charset="-127"/>
                        <a:cs typeface="Arial" charset="0"/>
                      </a:endParaRPr>
                    </a:p>
                  </a:txBody>
                  <a:tcPr marT="45723" marB="45723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3" marB="45723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3" marB="45723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71498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600" b="1" kern="1200" dirty="0" err="1" smtClean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+mn-ea"/>
                          <a:cs typeface="+mn-cs"/>
                        </a:rPr>
                        <a:t>로스팅</a:t>
                      </a:r>
                      <a:r>
                        <a:rPr lang="ko-KR" altLang="en-US" sz="1600" b="1" kern="1200" dirty="0" smtClean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+mn-ea"/>
                          <a:cs typeface="+mn-cs"/>
                        </a:rPr>
                        <a:t> 향</a:t>
                      </a:r>
                      <a:endParaRPr lang="ko-KR" altLang="en-US" sz="1600" b="1" kern="1200" dirty="0">
                        <a:solidFill>
                          <a:schemeClr val="tx1"/>
                        </a:solidFill>
                        <a:latin typeface="Microsoft JhengHei" panose="020B0604030504040204" pitchFamily="34" charset="-120"/>
                        <a:ea typeface="+mn-ea"/>
                        <a:cs typeface="+mn-cs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ko-KR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  <a:sym typeface="Wingdings" pitchFamily="2" charset="2"/>
                        </a:rPr>
                        <a:t></a:t>
                      </a:r>
                      <a:endParaRPr kumimoji="0" lang="it-IT" altLang="ko-KR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ea typeface="굴림" charset="-127"/>
                        <a:cs typeface="Arial" charset="0"/>
                      </a:endParaRPr>
                    </a:p>
                  </a:txBody>
                  <a:tcPr marT="45723" marB="45723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ko-KR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  <a:sym typeface="Wingdings" pitchFamily="2" charset="2"/>
                        </a:rPr>
                        <a:t></a:t>
                      </a:r>
                      <a:endParaRPr kumimoji="0" lang="it-IT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ea typeface="굴림" charset="-127"/>
                        <a:cs typeface="Arial" charset="0"/>
                      </a:endParaRPr>
                    </a:p>
                  </a:txBody>
                  <a:tcPr marT="45723" marB="45723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3" marB="45723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7149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600" b="1" kern="1200" dirty="0" smtClean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+mn-ea"/>
                          <a:cs typeface="+mn-cs"/>
                        </a:rPr>
                        <a:t>페스트리 반죽 향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ko-KR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  <a:sym typeface="Wingdings" pitchFamily="2" charset="2"/>
                        </a:rPr>
                        <a:t></a:t>
                      </a:r>
                      <a:endParaRPr kumimoji="0" lang="it-IT" altLang="ko-KR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ea typeface="굴림" charset="-127"/>
                        <a:cs typeface="Arial" charset="0"/>
                      </a:endParaRPr>
                    </a:p>
                  </a:txBody>
                  <a:tcPr marT="45723" marB="45723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ko-KR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  <a:sym typeface="Wingdings" pitchFamily="2" charset="2"/>
                        </a:rPr>
                        <a:t></a:t>
                      </a:r>
                      <a:endParaRPr kumimoji="0" lang="it-IT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ea typeface="굴림" charset="-127"/>
                        <a:cs typeface="Arial" charset="0"/>
                      </a:endParaRPr>
                    </a:p>
                  </a:txBody>
                  <a:tcPr marT="45723" marB="45723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3" marB="45723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579157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600" b="1" kern="1200" dirty="0" smtClean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+mn-ea"/>
                          <a:cs typeface="+mn-cs"/>
                        </a:rPr>
                        <a:t>마른 과일과 견과류 향</a:t>
                      </a:r>
                      <a:endParaRPr lang="ko-KR" altLang="en-US" sz="1600" b="1" kern="1200" dirty="0">
                        <a:solidFill>
                          <a:schemeClr val="tx1"/>
                        </a:solidFill>
                        <a:latin typeface="Microsoft JhengHei" panose="020B0604030504040204" pitchFamily="34" charset="-120"/>
                        <a:ea typeface="+mn-ea"/>
                        <a:cs typeface="+mn-cs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ko-KR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  <a:sym typeface="Wingdings" pitchFamily="2" charset="2"/>
                        </a:rPr>
                        <a:t></a:t>
                      </a:r>
                      <a:endParaRPr kumimoji="0" lang="it-IT" altLang="ko-KR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ea typeface="굴림" charset="-127"/>
                        <a:cs typeface="Arial" charset="0"/>
                      </a:endParaRPr>
                    </a:p>
                  </a:txBody>
                  <a:tcPr marT="45723" marB="45723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ko-KR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  <a:sym typeface="Wingdings" pitchFamily="2" charset="2"/>
                        </a:rPr>
                        <a:t></a:t>
                      </a:r>
                      <a:endParaRPr kumimoji="0" lang="it-IT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ea typeface="굴림" charset="-127"/>
                        <a:cs typeface="Arial" charset="0"/>
                      </a:endParaRPr>
                    </a:p>
                  </a:txBody>
                  <a:tcPr marT="45723" marB="45723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3" marB="45723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7149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600" b="1" kern="1200" dirty="0" smtClean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+mn-ea"/>
                          <a:cs typeface="+mn-cs"/>
                        </a:rPr>
                        <a:t>향신료 향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ko-KR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  <a:sym typeface="Wingdings" pitchFamily="2" charset="2"/>
                        </a:rPr>
                        <a:t></a:t>
                      </a:r>
                      <a:endParaRPr kumimoji="0" lang="it-IT" altLang="ko-KR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ea typeface="굴림" charset="-127"/>
                        <a:cs typeface="Arial" charset="0"/>
                      </a:endParaRPr>
                    </a:p>
                  </a:txBody>
                  <a:tcPr marT="45723" marB="45723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3" marB="45723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3" marB="45723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7149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ko-KR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3" marB="45723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3" marB="45723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3" marB="45723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3" marB="45723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371498">
                <a:tc gridSpan="4">
                  <a:txBody>
                    <a:bodyPr/>
                    <a:lstStyle/>
                    <a:p>
                      <a:pPr latinLnBrk="1"/>
                      <a:endParaRPr lang="ko-KR" altLang="en-US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45723" marB="45723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</a:tbl>
          </a:graphicData>
        </a:graphic>
      </p:graphicFrame>
      <p:grpSp>
        <p:nvGrpSpPr>
          <p:cNvPr id="28735" name="Gruppo 40"/>
          <p:cNvGrpSpPr>
            <a:grpSpLocks/>
          </p:cNvGrpSpPr>
          <p:nvPr/>
        </p:nvGrpSpPr>
        <p:grpSpPr bwMode="auto">
          <a:xfrm>
            <a:off x="4859338" y="115888"/>
            <a:ext cx="4105275" cy="1200150"/>
            <a:chOff x="4859338" y="116632"/>
            <a:chExt cx="4105150" cy="1198923"/>
          </a:xfrm>
        </p:grpSpPr>
        <p:pic>
          <p:nvPicPr>
            <p:cNvPr id="28737" name="Immagine 4" descr="ibs-logo-4-cmky.jpg"/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88424" y="233807"/>
              <a:ext cx="576064" cy="8917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8738" name="CasellaDiTesto 10"/>
            <p:cNvSpPr txBox="1">
              <a:spLocks noChangeArrowheads="1"/>
            </p:cNvSpPr>
            <p:nvPr/>
          </p:nvSpPr>
          <p:spPr bwMode="auto">
            <a:xfrm>
              <a:off x="4859338" y="116632"/>
              <a:ext cx="3313062" cy="11989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r" eaLnBrk="1" hangingPunct="1"/>
              <a:endParaRPr lang="it-IT" altLang="ko-KR" sz="3600" b="1">
                <a:solidFill>
                  <a:srgbClr val="127BBD"/>
                </a:solidFill>
                <a:latin typeface="Bodoni MT" panose="02070603080606020203" pitchFamily="18" charset="0"/>
                <a:ea typeface="굴림" panose="020B0600000101010101" pitchFamily="50" charset="-127"/>
              </a:endParaRPr>
            </a:p>
            <a:p>
              <a:pPr algn="r" eaLnBrk="1" hangingPunct="1"/>
              <a:r>
                <a:rPr lang="it-IT" altLang="ko-KR" sz="3600" b="1">
                  <a:solidFill>
                    <a:srgbClr val="127BBD"/>
                  </a:solidFill>
                  <a:latin typeface="Bodoni MT" panose="02070603080606020203" pitchFamily="18" charset="0"/>
                  <a:ea typeface="굴림" panose="020B0600000101010101" pitchFamily="50" charset="-127"/>
                </a:rPr>
                <a:t>Marocchino</a:t>
              </a:r>
            </a:p>
          </p:txBody>
        </p:sp>
      </p:grpSp>
      <p:pic>
        <p:nvPicPr>
          <p:cNvPr id="7" name="Immagine 6" descr="bicerin-torinese.jpg"/>
          <p:cNvPicPr>
            <a:picLocks noChangeAspect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-396875" y="0"/>
            <a:ext cx="5778500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8914183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Immagine 10" descr="caffè-tiramisù.jp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5800725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9699" name="Immagine 4" descr="ibs-logo-4-cmky.jpg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7667625" y="476250"/>
            <a:ext cx="1081088" cy="1673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700" name="CasellaDiTesto 7"/>
          <p:cNvSpPr txBox="1">
            <a:spLocks noChangeArrowheads="1"/>
          </p:cNvSpPr>
          <p:nvPr/>
        </p:nvSpPr>
        <p:spPr bwMode="auto">
          <a:xfrm>
            <a:off x="4932363" y="2349500"/>
            <a:ext cx="3816350" cy="156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it-IT" sz="4800" b="1">
                <a:solidFill>
                  <a:srgbClr val="127BBD"/>
                </a:solidFill>
                <a:latin typeface="Bodoni MT" pitchFamily="18" charset="0"/>
              </a:rPr>
              <a:t>Caffè</a:t>
            </a:r>
          </a:p>
          <a:p>
            <a:pPr algn="r"/>
            <a:r>
              <a:rPr lang="it-IT" sz="4800" b="1">
                <a:solidFill>
                  <a:srgbClr val="127BBD"/>
                </a:solidFill>
                <a:latin typeface="Bodoni MT" pitchFamily="18" charset="0"/>
              </a:rPr>
              <a:t>Tiramisù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magine 10" descr="caffè-tiramisù.jpg"/>
          <p:cNvPicPr>
            <a:picLocks noChangeAspect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0"/>
            <a:ext cx="5800725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pSp>
        <p:nvGrpSpPr>
          <p:cNvPr id="30723" name="Gruppo 6"/>
          <p:cNvGrpSpPr>
            <a:grpSpLocks/>
          </p:cNvGrpSpPr>
          <p:nvPr/>
        </p:nvGrpSpPr>
        <p:grpSpPr bwMode="auto">
          <a:xfrm>
            <a:off x="4859338" y="115888"/>
            <a:ext cx="4105275" cy="1200150"/>
            <a:chOff x="4859338" y="116632"/>
            <a:chExt cx="4105150" cy="1198923"/>
          </a:xfrm>
        </p:grpSpPr>
        <p:pic>
          <p:nvPicPr>
            <p:cNvPr id="30725" name="Immagine 4" descr="ibs-logo-4-cmky.jpg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88424" y="233807"/>
              <a:ext cx="576064" cy="8917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0726" name="CasellaDiTesto 10"/>
            <p:cNvSpPr txBox="1">
              <a:spLocks noChangeArrowheads="1"/>
            </p:cNvSpPr>
            <p:nvPr/>
          </p:nvSpPr>
          <p:spPr bwMode="auto">
            <a:xfrm>
              <a:off x="4859338" y="116632"/>
              <a:ext cx="3313062" cy="11989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r" eaLnBrk="1" hangingPunct="1"/>
              <a:r>
                <a:rPr lang="it-IT" altLang="ko-KR" sz="3600" b="1">
                  <a:solidFill>
                    <a:srgbClr val="127BBD"/>
                  </a:solidFill>
                  <a:latin typeface="Bodoni MT" panose="02070603080606020203" pitchFamily="18" charset="0"/>
                  <a:ea typeface="굴림" panose="020B0600000101010101" pitchFamily="50" charset="-127"/>
                </a:rPr>
                <a:t>Caffè</a:t>
              </a:r>
            </a:p>
            <a:p>
              <a:pPr algn="r" eaLnBrk="1" hangingPunct="1"/>
              <a:r>
                <a:rPr lang="it-IT" altLang="ko-KR" sz="3600" b="1">
                  <a:solidFill>
                    <a:srgbClr val="127BBD"/>
                  </a:solidFill>
                  <a:latin typeface="Bodoni MT" panose="02070603080606020203" pitchFamily="18" charset="0"/>
                  <a:ea typeface="굴림" panose="020B0600000101010101" pitchFamily="50" charset="-127"/>
                </a:rPr>
                <a:t>Tiramisù</a:t>
              </a:r>
            </a:p>
          </p:txBody>
        </p:sp>
      </p:grpSp>
      <p:sp>
        <p:nvSpPr>
          <p:cNvPr id="30724" name="Rettangolo 5"/>
          <p:cNvSpPr>
            <a:spLocks noChangeArrowheads="1"/>
          </p:cNvSpPr>
          <p:nvPr/>
        </p:nvSpPr>
        <p:spPr bwMode="auto">
          <a:xfrm>
            <a:off x="6012160" y="1681163"/>
            <a:ext cx="3131839" cy="3447098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ko-KR" altLang="en-US" b="1" dirty="0" smtClean="0">
                <a:latin typeface="+mj-ea"/>
                <a:ea typeface="+mj-ea"/>
              </a:rPr>
              <a:t>재료</a:t>
            </a:r>
            <a:endParaRPr lang="en-US" altLang="ko-KR" b="1" dirty="0" smtClean="0">
              <a:latin typeface="+mj-ea"/>
              <a:ea typeface="+mj-ea"/>
            </a:endParaRPr>
          </a:p>
          <a:p>
            <a:pPr eaLnBrk="1" hangingPunct="1"/>
            <a:endParaRPr lang="it-IT" altLang="ko-KR" b="1" dirty="0">
              <a:latin typeface="+mj-ea"/>
              <a:ea typeface="+mj-ea"/>
            </a:endParaRPr>
          </a:p>
          <a:p>
            <a:pPr eaLnBrk="1" hangingPunct="1">
              <a:buFont typeface="Wingdings" panose="05000000000000000000" pitchFamily="2" charset="2"/>
              <a:buChar char="§"/>
            </a:pPr>
            <a:r>
              <a:rPr lang="it-IT" altLang="ko-KR" dirty="0">
                <a:latin typeface="+mj-ea"/>
                <a:ea typeface="+mj-ea"/>
              </a:rPr>
              <a:t> </a:t>
            </a:r>
            <a:r>
              <a:rPr lang="ko-KR" altLang="en-US" sz="1600" dirty="0">
                <a:latin typeface="+mj-ea"/>
                <a:ea typeface="+mj-ea"/>
              </a:rPr>
              <a:t>이탈리아 </a:t>
            </a:r>
            <a:r>
              <a:rPr lang="ko-KR" altLang="en-US" sz="1600" dirty="0" err="1">
                <a:latin typeface="+mj-ea"/>
                <a:ea typeface="+mj-ea"/>
              </a:rPr>
              <a:t>에스프레소</a:t>
            </a:r>
            <a:r>
              <a:rPr lang="it-IT" altLang="ko-KR" sz="1600" dirty="0">
                <a:latin typeface="+mj-ea"/>
                <a:ea typeface="+mj-ea"/>
              </a:rPr>
              <a:t> 25 ml</a:t>
            </a:r>
          </a:p>
          <a:p>
            <a:pPr eaLnBrk="1" hangingPunct="1">
              <a:buFont typeface="Wingdings" panose="05000000000000000000" pitchFamily="2" charset="2"/>
              <a:buChar char="§"/>
            </a:pPr>
            <a:r>
              <a:rPr lang="it-IT" altLang="ko-KR" sz="1600" dirty="0">
                <a:latin typeface="+mj-ea"/>
                <a:ea typeface="+mj-ea"/>
              </a:rPr>
              <a:t> </a:t>
            </a:r>
            <a:r>
              <a:rPr lang="ko-KR" altLang="en-US" sz="1600" dirty="0">
                <a:latin typeface="+mj-ea"/>
                <a:ea typeface="+mj-ea"/>
              </a:rPr>
              <a:t>계란 향 </a:t>
            </a:r>
            <a:r>
              <a:rPr lang="ko-KR" altLang="en-US" sz="1600" dirty="0" err="1">
                <a:latin typeface="+mj-ea"/>
                <a:ea typeface="+mj-ea"/>
              </a:rPr>
              <a:t>리큐어</a:t>
            </a:r>
            <a:r>
              <a:rPr lang="ko-KR" altLang="en-US" sz="1600" dirty="0">
                <a:latin typeface="+mj-ea"/>
                <a:ea typeface="+mj-ea"/>
              </a:rPr>
              <a:t> </a:t>
            </a:r>
            <a:r>
              <a:rPr lang="it-IT" altLang="ko-KR" sz="1600" dirty="0">
                <a:latin typeface="+mj-ea"/>
                <a:ea typeface="+mj-ea"/>
              </a:rPr>
              <a:t>30 ml</a:t>
            </a:r>
          </a:p>
          <a:p>
            <a:pPr eaLnBrk="1" hangingPunct="1">
              <a:buFont typeface="Wingdings" panose="05000000000000000000" pitchFamily="2" charset="2"/>
              <a:buChar char="§"/>
            </a:pPr>
            <a:r>
              <a:rPr lang="it-IT" altLang="ko-KR" sz="1600" dirty="0">
                <a:latin typeface="+mj-ea"/>
                <a:ea typeface="+mj-ea"/>
              </a:rPr>
              <a:t> </a:t>
            </a:r>
            <a:r>
              <a:rPr lang="ko-KR" altLang="en-US" sz="1600" dirty="0" err="1">
                <a:latin typeface="+mj-ea"/>
                <a:ea typeface="+mj-ea"/>
              </a:rPr>
              <a:t>휘핑크림</a:t>
            </a:r>
            <a:endParaRPr lang="it-IT" altLang="ko-KR" sz="1600" dirty="0">
              <a:latin typeface="+mj-ea"/>
              <a:ea typeface="+mj-ea"/>
            </a:endParaRPr>
          </a:p>
          <a:p>
            <a:pPr eaLnBrk="1" hangingPunct="1">
              <a:buFont typeface="Wingdings" panose="05000000000000000000" pitchFamily="2" charset="2"/>
              <a:buChar char="§"/>
            </a:pPr>
            <a:r>
              <a:rPr lang="it-IT" altLang="ko-KR" sz="1600" dirty="0">
                <a:latin typeface="+mj-ea"/>
                <a:ea typeface="+mj-ea"/>
              </a:rPr>
              <a:t> Smarties(</a:t>
            </a:r>
            <a:r>
              <a:rPr lang="ko-KR" altLang="en-US" sz="1600" dirty="0" smtClean="0">
                <a:latin typeface="+mj-ea"/>
                <a:ea typeface="+mj-ea"/>
              </a:rPr>
              <a:t>초콜릿</a:t>
            </a:r>
            <a:r>
              <a:rPr lang="en-US" altLang="ko-KR" sz="1600" dirty="0" smtClean="0">
                <a:latin typeface="+mj-ea"/>
                <a:ea typeface="+mj-ea"/>
              </a:rPr>
              <a:t>)</a:t>
            </a:r>
            <a:endParaRPr lang="it-IT" altLang="ko-KR" sz="1600" dirty="0">
              <a:latin typeface="+mj-ea"/>
              <a:ea typeface="+mj-ea"/>
            </a:endParaRPr>
          </a:p>
          <a:p>
            <a:pPr eaLnBrk="1" hangingPunct="1">
              <a:buFont typeface="Wingdings" panose="05000000000000000000" pitchFamily="2" charset="2"/>
              <a:buChar char="§"/>
            </a:pPr>
            <a:endParaRPr lang="it-IT" altLang="ko-KR" sz="1600" dirty="0">
              <a:latin typeface="+mj-ea"/>
              <a:ea typeface="+mj-ea"/>
            </a:endParaRPr>
          </a:p>
          <a:p>
            <a:pPr eaLnBrk="1" hangingPunct="1"/>
            <a:r>
              <a:rPr lang="ko-KR" altLang="en-US" b="1" dirty="0">
                <a:latin typeface="+mj-ea"/>
                <a:ea typeface="+mj-ea"/>
              </a:rPr>
              <a:t>제조 </a:t>
            </a:r>
            <a:r>
              <a:rPr lang="ko-KR" altLang="en-US" b="1" dirty="0" smtClean="0">
                <a:latin typeface="+mj-ea"/>
                <a:ea typeface="+mj-ea"/>
              </a:rPr>
              <a:t>방법</a:t>
            </a:r>
            <a:endParaRPr lang="en-US" altLang="ko-KR" b="1" dirty="0" smtClean="0">
              <a:latin typeface="+mj-ea"/>
              <a:ea typeface="+mj-ea"/>
            </a:endParaRPr>
          </a:p>
          <a:p>
            <a:pPr eaLnBrk="1" hangingPunct="1"/>
            <a:endParaRPr lang="it-IT" altLang="ko-KR" b="1" dirty="0">
              <a:ea typeface="굴림" panose="020B0600000101010101" pitchFamily="50" charset="-127"/>
            </a:endParaRPr>
          </a:p>
          <a:p>
            <a:pPr eaLnBrk="1" hangingPunct="1"/>
            <a:r>
              <a:rPr lang="ko-KR" altLang="en-US" sz="1600" dirty="0">
                <a:latin typeface="+mn-ea"/>
              </a:rPr>
              <a:t>잔에 계란 향 </a:t>
            </a:r>
            <a:r>
              <a:rPr lang="ko-KR" altLang="en-US" sz="1600" dirty="0" err="1" smtClean="0">
                <a:latin typeface="+mn-ea"/>
              </a:rPr>
              <a:t>리큐어를</a:t>
            </a:r>
            <a:r>
              <a:rPr lang="ko-KR" altLang="en-US" sz="1600" dirty="0">
                <a:latin typeface="+mn-ea"/>
              </a:rPr>
              <a:t> </a:t>
            </a:r>
            <a:r>
              <a:rPr lang="ko-KR" altLang="en-US" sz="1600" dirty="0" smtClean="0">
                <a:latin typeface="+mn-ea"/>
              </a:rPr>
              <a:t>붓습니다</a:t>
            </a:r>
            <a:r>
              <a:rPr lang="en-US" altLang="ko-KR" sz="1600" dirty="0" smtClean="0">
                <a:latin typeface="+mn-ea"/>
              </a:rPr>
              <a:t>.</a:t>
            </a:r>
          </a:p>
          <a:p>
            <a:pPr eaLnBrk="1" hangingPunct="1"/>
            <a:r>
              <a:rPr lang="ko-KR" altLang="en-US" sz="1600" dirty="0" err="1" smtClean="0">
                <a:latin typeface="+mn-ea"/>
              </a:rPr>
              <a:t>에스프레소를</a:t>
            </a:r>
            <a:r>
              <a:rPr lang="ko-KR" altLang="en-US" sz="1600" dirty="0" smtClean="0">
                <a:latin typeface="+mn-ea"/>
              </a:rPr>
              <a:t> </a:t>
            </a:r>
            <a:r>
              <a:rPr lang="ko-KR" altLang="en-US" sz="1600" dirty="0">
                <a:latin typeface="+mn-ea"/>
              </a:rPr>
              <a:t>그 위에 붓고 </a:t>
            </a:r>
            <a:r>
              <a:rPr lang="ko-KR" altLang="en-US" sz="1600" dirty="0" err="1">
                <a:latin typeface="+mn-ea"/>
              </a:rPr>
              <a:t>휘핑</a:t>
            </a:r>
            <a:r>
              <a:rPr lang="ko-KR" altLang="en-US" sz="1600" dirty="0">
                <a:latin typeface="+mn-ea"/>
              </a:rPr>
              <a:t> 크림을 얹습니다</a:t>
            </a:r>
            <a:r>
              <a:rPr lang="en-US" altLang="ko-KR" sz="1600" dirty="0">
                <a:latin typeface="+mn-ea"/>
              </a:rPr>
              <a:t>. </a:t>
            </a:r>
            <a:r>
              <a:rPr lang="en-US" altLang="ko-KR" sz="1600" dirty="0" err="1">
                <a:latin typeface="+mn-ea"/>
              </a:rPr>
              <a:t>Smarties</a:t>
            </a:r>
            <a:r>
              <a:rPr lang="en-US" altLang="ko-KR" sz="1600" dirty="0">
                <a:latin typeface="+mn-ea"/>
              </a:rPr>
              <a:t> (</a:t>
            </a:r>
            <a:r>
              <a:rPr lang="ko-KR" altLang="en-US" sz="1600" dirty="0" smtClean="0">
                <a:latin typeface="+mn-ea"/>
              </a:rPr>
              <a:t>초콜릿</a:t>
            </a:r>
            <a:r>
              <a:rPr lang="en-US" altLang="ko-KR" sz="1600" dirty="0" smtClean="0">
                <a:latin typeface="+mn-ea"/>
              </a:rPr>
              <a:t>)</a:t>
            </a:r>
            <a:r>
              <a:rPr lang="ko-KR" altLang="en-US" sz="1600" dirty="0">
                <a:latin typeface="+mn-ea"/>
              </a:rPr>
              <a:t>로 장식합니다</a:t>
            </a:r>
            <a:r>
              <a:rPr lang="it-IT" altLang="ko-KR" sz="1600" dirty="0">
                <a:latin typeface="+mn-e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0909242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Immagine 4" descr="ibs-logo-4-cmky.jp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31775" y="260350"/>
            <a:ext cx="884238" cy="1368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Immagine 37" descr="ragazza-barra.jpg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265863" y="0"/>
            <a:ext cx="2878137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Immagine 7" descr="BST-AV-Italian-Latte-Art-v1.jp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1448159" y="1933897"/>
            <a:ext cx="3195849" cy="451929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101" name="CasellaDiTesto 10"/>
          <p:cNvSpPr txBox="1">
            <a:spLocks noChangeArrowheads="1"/>
          </p:cNvSpPr>
          <p:nvPr/>
        </p:nvSpPr>
        <p:spPr bwMode="auto">
          <a:xfrm>
            <a:off x="1331913" y="188913"/>
            <a:ext cx="7632700" cy="1570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it-IT" sz="4800" b="1">
                <a:solidFill>
                  <a:srgbClr val="127BBD"/>
                </a:solidFill>
                <a:latin typeface="Bodoni MT" pitchFamily="18" charset="0"/>
              </a:rPr>
              <a:t>La scheda</a:t>
            </a:r>
          </a:p>
          <a:p>
            <a:r>
              <a:rPr lang="it-IT" sz="4800" b="1">
                <a:solidFill>
                  <a:srgbClr val="127BBD"/>
                </a:solidFill>
                <a:latin typeface="Bodoni MT" pitchFamily="18" charset="0"/>
              </a:rPr>
              <a:t>di assaggio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magine 10" descr="caffè-tiramisù.jpg"/>
          <p:cNvPicPr>
            <a:picLocks noChangeAspect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0"/>
            <a:ext cx="5800725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aphicFrame>
        <p:nvGraphicFramePr>
          <p:cNvPr id="35" name="Tabella 34"/>
          <p:cNvGraphicFramePr>
            <a:graphicFrameLocks noGrp="1"/>
          </p:cNvGraphicFramePr>
          <p:nvPr/>
        </p:nvGraphicFramePr>
        <p:xfrm>
          <a:off x="6084888" y="1416050"/>
          <a:ext cx="3059112" cy="5245100"/>
        </p:xfrm>
        <a:graphic>
          <a:graphicData uri="http://schemas.openxmlformats.org/drawingml/2006/table">
            <a:tbl>
              <a:tblPr/>
              <a:tblGrid>
                <a:gridCol w="18243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4615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1157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7698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7152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6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ea"/>
                          <a:ea typeface="+mj-ea"/>
                          <a:cs typeface="Arial" charset="0"/>
                        </a:rPr>
                        <a:t>바디감</a:t>
                      </a:r>
                      <a:endParaRPr kumimoji="0" lang="it-IT" altLang="ko-KR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ea"/>
                        <a:ea typeface="+mj-ea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ko-KR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  <a:sym typeface="Wingdings" pitchFamily="2" charset="2"/>
                        </a:rPr>
                        <a:t></a:t>
                      </a:r>
                      <a:endParaRPr kumimoji="0" lang="it-IT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ea typeface="굴림" charset="-127"/>
                        <a:cs typeface="Arial" charset="0"/>
                      </a:endParaRPr>
                    </a:p>
                  </a:txBody>
                  <a:tcPr marT="45726" marB="45726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ko-KR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  <a:sym typeface="Wingdings" pitchFamily="2" charset="2"/>
                        </a:rPr>
                        <a:t></a:t>
                      </a:r>
                      <a:endParaRPr kumimoji="0" lang="it-IT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ea typeface="굴림" charset="-127"/>
                        <a:cs typeface="Arial" charset="0"/>
                      </a:endParaRPr>
                    </a:p>
                  </a:txBody>
                  <a:tcPr marT="45726" marB="45726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6" marB="45726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152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ea"/>
                          <a:ea typeface="+mj-ea"/>
                          <a:cs typeface="Arial" charset="0"/>
                        </a:rPr>
                        <a:t>단맛</a:t>
                      </a:r>
                      <a:endParaRPr kumimoji="0" lang="it-IT" altLang="ko-KR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ea"/>
                        <a:ea typeface="+mj-ea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ko-KR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  <a:sym typeface="Wingdings" pitchFamily="2" charset="2"/>
                        </a:rPr>
                        <a:t></a:t>
                      </a:r>
                      <a:endParaRPr kumimoji="0" lang="it-IT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ea typeface="굴림" charset="-127"/>
                        <a:cs typeface="Arial" charset="0"/>
                      </a:endParaRPr>
                    </a:p>
                  </a:txBody>
                  <a:tcPr marT="45726" marB="45726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ko-KR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  <a:sym typeface="Wingdings" pitchFamily="2" charset="2"/>
                        </a:rPr>
                        <a:t></a:t>
                      </a:r>
                      <a:endParaRPr kumimoji="0" lang="it-IT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ea typeface="굴림" charset="-127"/>
                        <a:cs typeface="Arial" charset="0"/>
                      </a:endParaRPr>
                    </a:p>
                  </a:txBody>
                  <a:tcPr marT="45726" marB="45726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6" marB="45726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152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ea"/>
                          <a:ea typeface="+mj-ea"/>
                          <a:cs typeface="Arial" charset="0"/>
                        </a:rPr>
                        <a:t>신맛</a:t>
                      </a:r>
                      <a:endParaRPr kumimoji="0" lang="it-IT" altLang="ko-KR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ea"/>
                        <a:ea typeface="+mj-ea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ko-KR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  <a:sym typeface="Wingdings" pitchFamily="2" charset="2"/>
                        </a:rPr>
                        <a:t></a:t>
                      </a:r>
                      <a:endParaRPr kumimoji="0" lang="it-IT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ea typeface="굴림" charset="-127"/>
                        <a:cs typeface="Arial" charset="0"/>
                      </a:endParaRPr>
                    </a:p>
                  </a:txBody>
                  <a:tcPr marT="45726" marB="45726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6" marB="45726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6" marB="45726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152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600" b="1" kern="1200" dirty="0" smtClean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+mn-ea"/>
                          <a:cs typeface="+mn-cs"/>
                        </a:rPr>
                        <a:t>알코올 농도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ko-KR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  <a:sym typeface="Wingdings" pitchFamily="2" charset="2"/>
                        </a:rPr>
                        <a:t></a:t>
                      </a:r>
                      <a:endParaRPr kumimoji="0" lang="it-IT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ea typeface="굴림" charset="-127"/>
                        <a:cs typeface="Arial" charset="0"/>
                      </a:endParaRPr>
                    </a:p>
                  </a:txBody>
                  <a:tcPr marT="45726" marB="45726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ko-KR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  <a:sym typeface="Wingdings" pitchFamily="2" charset="2"/>
                        </a:rPr>
                        <a:t></a:t>
                      </a:r>
                      <a:endParaRPr kumimoji="0" lang="it-IT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ea typeface="굴림" charset="-127"/>
                        <a:cs typeface="Arial" charset="0"/>
                      </a:endParaRPr>
                    </a:p>
                  </a:txBody>
                  <a:tcPr marT="45726" marB="45726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6" marB="45726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152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600" b="1" kern="1200" dirty="0" smtClean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+mn-ea"/>
                          <a:cs typeface="+mn-cs"/>
                        </a:rPr>
                        <a:t>쓴맛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ko-KR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  <a:sym typeface="Wingdings" pitchFamily="2" charset="2"/>
                        </a:rPr>
                        <a:t></a:t>
                      </a:r>
                      <a:endParaRPr kumimoji="0" lang="it-IT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ea typeface="굴림" charset="-127"/>
                        <a:cs typeface="Arial" charset="0"/>
                      </a:endParaRPr>
                    </a:p>
                  </a:txBody>
                  <a:tcPr marT="45726" marB="45726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6" marB="45726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6" marB="45726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1520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600" b="1" kern="1200" dirty="0" smtClean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+mn-ea"/>
                          <a:cs typeface="+mn-cs"/>
                        </a:rPr>
                        <a:t>후각적 강도</a:t>
                      </a:r>
                      <a:endParaRPr lang="ko-KR" altLang="en-US" sz="1600" b="1" kern="1200" dirty="0">
                        <a:solidFill>
                          <a:schemeClr val="tx1"/>
                        </a:solidFill>
                        <a:latin typeface="Microsoft JhengHei" panose="020B0604030504040204" pitchFamily="34" charset="-120"/>
                        <a:ea typeface="+mn-ea"/>
                        <a:cs typeface="+mn-cs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ko-KR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  <a:sym typeface="Wingdings" pitchFamily="2" charset="2"/>
                        </a:rPr>
                        <a:t></a:t>
                      </a:r>
                      <a:endParaRPr kumimoji="0" lang="it-IT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ea typeface="굴림" charset="-127"/>
                        <a:cs typeface="Arial" charset="0"/>
                      </a:endParaRPr>
                    </a:p>
                  </a:txBody>
                  <a:tcPr marT="45726" marB="45726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ko-KR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  <a:sym typeface="Wingdings" pitchFamily="2" charset="2"/>
                        </a:rPr>
                        <a:t></a:t>
                      </a:r>
                      <a:endParaRPr kumimoji="0" lang="it-IT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ea typeface="굴림" charset="-127"/>
                        <a:cs typeface="Arial" charset="0"/>
                      </a:endParaRPr>
                    </a:p>
                  </a:txBody>
                  <a:tcPr marT="45726" marB="45726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6" marB="45726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79190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600" b="1" kern="1200" dirty="0" smtClean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+mn-ea"/>
                          <a:cs typeface="+mn-cs"/>
                        </a:rPr>
                        <a:t>꽃과 신선한 과일 향</a:t>
                      </a:r>
                      <a:endParaRPr lang="ko-KR" altLang="en-US" sz="1600" b="1" kern="1200" dirty="0">
                        <a:solidFill>
                          <a:schemeClr val="tx1"/>
                        </a:solidFill>
                        <a:latin typeface="Microsoft JhengHei" panose="020B0604030504040204" pitchFamily="34" charset="-120"/>
                        <a:ea typeface="+mn-ea"/>
                        <a:cs typeface="+mn-cs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ko-KR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  <a:sym typeface="Wingdings" pitchFamily="2" charset="2"/>
                        </a:rPr>
                        <a:t></a:t>
                      </a:r>
                      <a:endParaRPr kumimoji="0" lang="it-IT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ea typeface="굴림" charset="-127"/>
                        <a:cs typeface="Arial" charset="0"/>
                      </a:endParaRPr>
                    </a:p>
                  </a:txBody>
                  <a:tcPr marT="45726" marB="45726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6" marB="45726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6" marB="45726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71520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600" b="1" kern="1200" dirty="0" err="1" smtClean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+mn-ea"/>
                          <a:cs typeface="+mn-cs"/>
                        </a:rPr>
                        <a:t>로스팅</a:t>
                      </a:r>
                      <a:r>
                        <a:rPr lang="ko-KR" altLang="en-US" sz="1600" b="1" kern="1200" dirty="0" smtClean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+mn-ea"/>
                          <a:cs typeface="+mn-cs"/>
                        </a:rPr>
                        <a:t> 향</a:t>
                      </a:r>
                      <a:endParaRPr lang="ko-KR" altLang="en-US" sz="1600" b="1" kern="1200" dirty="0">
                        <a:solidFill>
                          <a:schemeClr val="tx1"/>
                        </a:solidFill>
                        <a:latin typeface="Microsoft JhengHei" panose="020B0604030504040204" pitchFamily="34" charset="-120"/>
                        <a:ea typeface="+mn-ea"/>
                        <a:cs typeface="+mn-cs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ko-KR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  <a:sym typeface="Wingdings" pitchFamily="2" charset="2"/>
                        </a:rPr>
                        <a:t></a:t>
                      </a:r>
                      <a:endParaRPr kumimoji="0" lang="it-IT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ea typeface="굴림" charset="-127"/>
                        <a:cs typeface="Arial" charset="0"/>
                      </a:endParaRPr>
                    </a:p>
                  </a:txBody>
                  <a:tcPr marT="45726" marB="45726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6" marB="45726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6" marB="45726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7152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600" b="1" kern="1200" dirty="0" smtClean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+mn-ea"/>
                          <a:cs typeface="+mn-cs"/>
                        </a:rPr>
                        <a:t>페스트리 반죽 향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ko-KR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  <a:sym typeface="Wingdings" pitchFamily="2" charset="2"/>
                        </a:rPr>
                        <a:t></a:t>
                      </a:r>
                      <a:endParaRPr kumimoji="0" lang="it-IT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ea typeface="굴림" charset="-127"/>
                        <a:cs typeface="Arial" charset="0"/>
                      </a:endParaRPr>
                    </a:p>
                  </a:txBody>
                  <a:tcPr marT="45726" marB="45726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ko-KR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  <a:sym typeface="Wingdings" pitchFamily="2" charset="2"/>
                        </a:rPr>
                        <a:t></a:t>
                      </a:r>
                      <a:endParaRPr kumimoji="0" lang="it-IT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ea typeface="굴림" charset="-127"/>
                        <a:cs typeface="Arial" charset="0"/>
                      </a:endParaRPr>
                    </a:p>
                  </a:txBody>
                  <a:tcPr marT="45726" marB="45726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6" marB="45726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579190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600" b="1" kern="1200" dirty="0" smtClean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+mn-ea"/>
                          <a:cs typeface="+mn-cs"/>
                        </a:rPr>
                        <a:t>마른 과일과 견과류 향</a:t>
                      </a:r>
                      <a:endParaRPr lang="ko-KR" altLang="en-US" sz="1600" b="1" kern="1200" dirty="0">
                        <a:solidFill>
                          <a:schemeClr val="tx1"/>
                        </a:solidFill>
                        <a:latin typeface="Microsoft JhengHei" panose="020B0604030504040204" pitchFamily="34" charset="-120"/>
                        <a:ea typeface="+mn-ea"/>
                        <a:cs typeface="+mn-cs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ko-KR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  <a:sym typeface="Wingdings" pitchFamily="2" charset="2"/>
                        </a:rPr>
                        <a:t></a:t>
                      </a:r>
                      <a:endParaRPr kumimoji="0" lang="it-IT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ea typeface="굴림" charset="-127"/>
                        <a:cs typeface="Arial" charset="0"/>
                      </a:endParaRPr>
                    </a:p>
                  </a:txBody>
                  <a:tcPr marT="45726" marB="45726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ko-KR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  <a:sym typeface="Wingdings" pitchFamily="2" charset="2"/>
                        </a:rPr>
                        <a:t></a:t>
                      </a:r>
                      <a:endParaRPr kumimoji="0" lang="it-IT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ea typeface="굴림" charset="-127"/>
                        <a:cs typeface="Arial" charset="0"/>
                      </a:endParaRPr>
                    </a:p>
                  </a:txBody>
                  <a:tcPr marT="45726" marB="45726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6" marB="45726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7152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600" b="1" kern="1200" dirty="0" smtClean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+mn-ea"/>
                          <a:cs typeface="+mn-cs"/>
                        </a:rPr>
                        <a:t>향신료 향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ko-KR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  <a:sym typeface="Wingdings" pitchFamily="2" charset="2"/>
                        </a:rPr>
                        <a:t></a:t>
                      </a:r>
                      <a:endParaRPr kumimoji="0" lang="it-IT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ea typeface="굴림" charset="-127"/>
                        <a:cs typeface="Arial" charset="0"/>
                      </a:endParaRPr>
                    </a:p>
                  </a:txBody>
                  <a:tcPr marT="45726" marB="45726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6" marB="45726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6" marB="45726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7152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6" marB="45726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6" marB="45726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6" marB="45726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6" marB="45726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371520">
                <a:tc gridSpan="4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it-IT" altLang="ko-KR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굴림" charset="-127"/>
                        <a:cs typeface="Arial" charset="0"/>
                      </a:endParaRPr>
                    </a:p>
                  </a:txBody>
                  <a:tcPr marT="45726" marB="45726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</a:tbl>
          </a:graphicData>
        </a:graphic>
      </p:graphicFrame>
      <p:grpSp>
        <p:nvGrpSpPr>
          <p:cNvPr id="31808" name="Gruppo 40"/>
          <p:cNvGrpSpPr>
            <a:grpSpLocks/>
          </p:cNvGrpSpPr>
          <p:nvPr/>
        </p:nvGrpSpPr>
        <p:grpSpPr bwMode="auto">
          <a:xfrm>
            <a:off x="4859338" y="115888"/>
            <a:ext cx="4105275" cy="1200150"/>
            <a:chOff x="4859338" y="116632"/>
            <a:chExt cx="4105150" cy="1199102"/>
          </a:xfrm>
        </p:grpSpPr>
        <p:pic>
          <p:nvPicPr>
            <p:cNvPr id="31809" name="Immagine 4" descr="ibs-logo-4-cmky.jpg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88424" y="233807"/>
              <a:ext cx="576064" cy="8917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1810" name="CasellaDiTesto 10"/>
            <p:cNvSpPr txBox="1">
              <a:spLocks noChangeArrowheads="1"/>
            </p:cNvSpPr>
            <p:nvPr/>
          </p:nvSpPr>
          <p:spPr bwMode="auto">
            <a:xfrm>
              <a:off x="4859338" y="116632"/>
              <a:ext cx="3313062" cy="1199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r" eaLnBrk="1" hangingPunct="1"/>
              <a:r>
                <a:rPr lang="it-IT" altLang="ko-KR" sz="3600" b="1">
                  <a:solidFill>
                    <a:srgbClr val="127BBD"/>
                  </a:solidFill>
                  <a:latin typeface="Bodoni MT" panose="02070603080606020203" pitchFamily="18" charset="0"/>
                  <a:ea typeface="굴림" panose="020B0600000101010101" pitchFamily="50" charset="-127"/>
                </a:rPr>
                <a:t>Caffè</a:t>
              </a:r>
            </a:p>
            <a:p>
              <a:pPr algn="r" eaLnBrk="1" hangingPunct="1"/>
              <a:r>
                <a:rPr lang="it-IT" altLang="ko-KR" sz="3600" b="1">
                  <a:solidFill>
                    <a:srgbClr val="127BBD"/>
                  </a:solidFill>
                  <a:latin typeface="Bodoni MT" panose="02070603080606020203" pitchFamily="18" charset="0"/>
                  <a:ea typeface="굴림" panose="020B0600000101010101" pitchFamily="50" charset="-127"/>
                </a:rPr>
                <a:t>Tiramisù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885815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Immagine 6" descr="nutellino.jp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6242050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2771" name="Immagine 4" descr="ibs-logo-4-cmky.jpg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7667625" y="476250"/>
            <a:ext cx="1081088" cy="1673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772" name="CasellaDiTesto 7"/>
          <p:cNvSpPr txBox="1">
            <a:spLocks noChangeArrowheads="1"/>
          </p:cNvSpPr>
          <p:nvPr/>
        </p:nvSpPr>
        <p:spPr bwMode="auto">
          <a:xfrm>
            <a:off x="4932363" y="2349500"/>
            <a:ext cx="3816350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it-IT" sz="4800" b="1">
                <a:solidFill>
                  <a:srgbClr val="127BBD"/>
                </a:solidFill>
                <a:latin typeface="Bodoni MT" pitchFamily="18" charset="0"/>
              </a:rPr>
              <a:t>Nutellino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ttangolo 5"/>
          <p:cNvSpPr>
            <a:spLocks noChangeArrowheads="1"/>
          </p:cNvSpPr>
          <p:nvPr/>
        </p:nvSpPr>
        <p:spPr bwMode="auto">
          <a:xfrm>
            <a:off x="6286500" y="1555750"/>
            <a:ext cx="2857500" cy="443198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ko-KR" altLang="en-US" b="1" dirty="0" smtClean="0">
                <a:latin typeface="+mn-ea"/>
              </a:rPr>
              <a:t>재료</a:t>
            </a:r>
            <a:endParaRPr lang="en-US" altLang="ko-KR" b="1" dirty="0" smtClean="0">
              <a:latin typeface="+mn-ea"/>
            </a:endParaRPr>
          </a:p>
          <a:p>
            <a:pPr eaLnBrk="1" hangingPunct="1"/>
            <a:endParaRPr lang="it-IT" altLang="ko-KR" b="1" dirty="0">
              <a:latin typeface="+mn-ea"/>
            </a:endParaRPr>
          </a:p>
          <a:p>
            <a:pPr eaLnBrk="1" hangingPunct="1">
              <a:buFont typeface="Wingdings" panose="05000000000000000000" pitchFamily="2" charset="2"/>
              <a:buChar char="§"/>
            </a:pPr>
            <a:r>
              <a:rPr lang="it-IT" altLang="ko-KR" sz="1600" dirty="0">
                <a:latin typeface="+mn-ea"/>
              </a:rPr>
              <a:t> </a:t>
            </a:r>
            <a:r>
              <a:rPr lang="ko-KR" altLang="en-US" sz="1600" dirty="0">
                <a:latin typeface="+mn-ea"/>
              </a:rPr>
              <a:t>이탈리아 </a:t>
            </a:r>
            <a:r>
              <a:rPr lang="ko-KR" altLang="en-US" sz="1600" dirty="0" err="1">
                <a:latin typeface="+mn-ea"/>
              </a:rPr>
              <a:t>에스프레소</a:t>
            </a:r>
            <a:r>
              <a:rPr lang="ko-KR" altLang="en-US" sz="1600" dirty="0">
                <a:latin typeface="+mn-ea"/>
              </a:rPr>
              <a:t> </a:t>
            </a:r>
            <a:r>
              <a:rPr lang="it-IT" altLang="ko-KR" sz="1600" dirty="0">
                <a:latin typeface="+mn-ea"/>
              </a:rPr>
              <a:t> </a:t>
            </a:r>
            <a:r>
              <a:rPr lang="it-IT" altLang="ko-KR" sz="1600" dirty="0" smtClean="0">
                <a:latin typeface="+mn-ea"/>
              </a:rPr>
              <a:t>25ml</a:t>
            </a:r>
            <a:endParaRPr lang="it-IT" altLang="ko-KR" sz="1600" dirty="0">
              <a:latin typeface="+mn-ea"/>
            </a:endParaRPr>
          </a:p>
          <a:p>
            <a:pPr eaLnBrk="1" hangingPunct="1">
              <a:buFont typeface="Wingdings" panose="05000000000000000000" pitchFamily="2" charset="2"/>
              <a:buChar char="§"/>
            </a:pPr>
            <a:r>
              <a:rPr lang="it-IT" altLang="ko-KR" sz="1600" dirty="0">
                <a:latin typeface="+mn-ea"/>
              </a:rPr>
              <a:t> </a:t>
            </a:r>
            <a:r>
              <a:rPr lang="ko-KR" altLang="en-US" sz="1600" dirty="0" err="1">
                <a:latin typeface="+mn-ea"/>
              </a:rPr>
              <a:t>누텔라</a:t>
            </a:r>
            <a:endParaRPr lang="it-IT" altLang="ko-KR" sz="1600" dirty="0">
              <a:latin typeface="+mn-ea"/>
            </a:endParaRPr>
          </a:p>
          <a:p>
            <a:pPr eaLnBrk="1" hangingPunct="1">
              <a:buFont typeface="Wingdings" panose="05000000000000000000" pitchFamily="2" charset="2"/>
              <a:buChar char="§"/>
            </a:pPr>
            <a:r>
              <a:rPr lang="it-IT" altLang="ko-KR" sz="1600" dirty="0">
                <a:latin typeface="+mn-ea"/>
              </a:rPr>
              <a:t> </a:t>
            </a:r>
            <a:r>
              <a:rPr lang="ko-KR" altLang="en-US" sz="1600" dirty="0" err="1" smtClean="0">
                <a:latin typeface="+mn-ea"/>
              </a:rPr>
              <a:t>휘핑</a:t>
            </a:r>
            <a:r>
              <a:rPr lang="ko-KR" altLang="en-US" sz="1600" dirty="0" smtClean="0">
                <a:latin typeface="+mn-ea"/>
              </a:rPr>
              <a:t> 크림 </a:t>
            </a:r>
            <a:r>
              <a:rPr lang="it-IT" altLang="ko-KR" sz="1600" dirty="0" smtClean="0">
                <a:latin typeface="+mn-ea"/>
              </a:rPr>
              <a:t>60ml</a:t>
            </a:r>
            <a:endParaRPr lang="it-IT" altLang="ko-KR" sz="1600" dirty="0">
              <a:latin typeface="+mn-ea"/>
            </a:endParaRPr>
          </a:p>
          <a:p>
            <a:pPr eaLnBrk="1" hangingPunct="1">
              <a:buFont typeface="Wingdings" panose="05000000000000000000" pitchFamily="2" charset="2"/>
              <a:buChar char="§"/>
            </a:pPr>
            <a:r>
              <a:rPr lang="it-IT" altLang="ko-KR" sz="1600" dirty="0">
                <a:latin typeface="+mn-ea"/>
              </a:rPr>
              <a:t> </a:t>
            </a:r>
            <a:r>
              <a:rPr lang="ko-KR" altLang="en-US" sz="1600" dirty="0">
                <a:latin typeface="+mn-ea"/>
              </a:rPr>
              <a:t>초콜릿 칩 조각 또는 </a:t>
            </a:r>
            <a:r>
              <a:rPr lang="ko-KR" altLang="en-US" sz="1600" dirty="0" err="1">
                <a:latin typeface="+mn-ea"/>
              </a:rPr>
              <a:t>헤이즐넛</a:t>
            </a:r>
            <a:r>
              <a:rPr lang="ko-KR" altLang="en-US" sz="1600" dirty="0">
                <a:latin typeface="+mn-ea"/>
              </a:rPr>
              <a:t> 가루 조각 </a:t>
            </a:r>
            <a:r>
              <a:rPr lang="it-IT" altLang="ko-KR" sz="1600" dirty="0" smtClean="0">
                <a:latin typeface="+mn-ea"/>
              </a:rPr>
              <a:t>5g</a:t>
            </a:r>
            <a:endParaRPr lang="it-IT" altLang="ko-KR" sz="1600" dirty="0">
              <a:latin typeface="+mn-ea"/>
            </a:endParaRPr>
          </a:p>
          <a:p>
            <a:pPr eaLnBrk="1" hangingPunct="1">
              <a:buFont typeface="Wingdings" panose="05000000000000000000" pitchFamily="2" charset="2"/>
              <a:buChar char="§"/>
            </a:pPr>
            <a:endParaRPr lang="it-IT" altLang="ko-KR" dirty="0">
              <a:latin typeface="+mn-ea"/>
            </a:endParaRPr>
          </a:p>
          <a:p>
            <a:pPr eaLnBrk="1" hangingPunct="1"/>
            <a:r>
              <a:rPr lang="ko-KR" altLang="en-US" b="1" dirty="0">
                <a:latin typeface="+mn-ea"/>
              </a:rPr>
              <a:t>제조 </a:t>
            </a:r>
            <a:r>
              <a:rPr lang="ko-KR" altLang="en-US" b="1" dirty="0" smtClean="0">
                <a:latin typeface="+mn-ea"/>
              </a:rPr>
              <a:t>방법</a:t>
            </a:r>
            <a:endParaRPr lang="en-US" altLang="ko-KR" b="1" dirty="0" smtClean="0">
              <a:latin typeface="+mn-ea"/>
            </a:endParaRPr>
          </a:p>
          <a:p>
            <a:pPr eaLnBrk="1" hangingPunct="1"/>
            <a:endParaRPr lang="it-IT" altLang="ko-KR" b="1" dirty="0">
              <a:ea typeface="굴림" panose="020B0600000101010101" pitchFamily="50" charset="-127"/>
            </a:endParaRPr>
          </a:p>
          <a:p>
            <a:pPr eaLnBrk="1" hangingPunct="1"/>
            <a:r>
              <a:rPr lang="ko-KR" altLang="en-US" sz="1600" dirty="0"/>
              <a:t>잔 바닥과 옆면에 </a:t>
            </a:r>
            <a:r>
              <a:rPr lang="ko-KR" altLang="en-US" sz="1600" dirty="0" err="1"/>
              <a:t>누텔라를</a:t>
            </a:r>
            <a:r>
              <a:rPr lang="ko-KR" altLang="en-US" sz="1600" dirty="0"/>
              <a:t> 떠서 골고루 펴 바릅니다</a:t>
            </a:r>
            <a:r>
              <a:rPr lang="en-US" altLang="ko-KR" sz="1600" dirty="0">
                <a:ea typeface="굴림" panose="020B0600000101010101" pitchFamily="50" charset="-127"/>
              </a:rPr>
              <a:t>. </a:t>
            </a:r>
            <a:r>
              <a:rPr lang="ko-KR" altLang="en-US" sz="1600" dirty="0" err="1"/>
              <a:t>에스프레소를</a:t>
            </a:r>
            <a:r>
              <a:rPr lang="ko-KR" altLang="en-US" sz="1600" dirty="0"/>
              <a:t> 붓고 마지막에 </a:t>
            </a:r>
            <a:r>
              <a:rPr lang="ko-KR" altLang="en-US" sz="1600" dirty="0" err="1" smtClean="0"/>
              <a:t>휘핑</a:t>
            </a:r>
            <a:r>
              <a:rPr lang="ko-KR" altLang="en-US" sz="1600" dirty="0" smtClean="0"/>
              <a:t> 크림을 </a:t>
            </a:r>
            <a:r>
              <a:rPr lang="ko-KR" altLang="en-US" sz="1600" dirty="0"/>
              <a:t>얹습니다</a:t>
            </a:r>
            <a:r>
              <a:rPr lang="en-US" altLang="ko-KR" sz="1600" dirty="0">
                <a:ea typeface="굴림" panose="020B0600000101010101" pitchFamily="50" charset="-127"/>
              </a:rPr>
              <a:t>. </a:t>
            </a:r>
            <a:r>
              <a:rPr lang="ko-KR" altLang="en-US" sz="1600" dirty="0"/>
              <a:t>그 위에 초콜릿 칩 조각 또는 </a:t>
            </a:r>
            <a:r>
              <a:rPr lang="ko-KR" altLang="en-US" sz="1600" dirty="0" err="1" smtClean="0"/>
              <a:t>헤이즐넛</a:t>
            </a:r>
            <a:r>
              <a:rPr lang="ko-KR" altLang="en-US" sz="1600" dirty="0" smtClean="0"/>
              <a:t> </a:t>
            </a:r>
            <a:r>
              <a:rPr lang="ko-KR" altLang="en-US" sz="1600" dirty="0"/>
              <a:t>가루 조각으로 장식합니다</a:t>
            </a:r>
            <a:r>
              <a:rPr lang="it-IT" altLang="ko-KR" sz="1600" dirty="0">
                <a:ea typeface="굴림" panose="020B0600000101010101" pitchFamily="50" charset="-127"/>
              </a:rPr>
              <a:t>.</a:t>
            </a:r>
          </a:p>
        </p:txBody>
      </p:sp>
      <p:pic>
        <p:nvPicPr>
          <p:cNvPr id="7" name="Immagine 6" descr="nutellino.jpg"/>
          <p:cNvPicPr>
            <a:picLocks noChangeAspect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0"/>
            <a:ext cx="6242050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pSp>
        <p:nvGrpSpPr>
          <p:cNvPr id="33796" name="Gruppo 6"/>
          <p:cNvGrpSpPr>
            <a:grpSpLocks/>
          </p:cNvGrpSpPr>
          <p:nvPr/>
        </p:nvGrpSpPr>
        <p:grpSpPr bwMode="auto">
          <a:xfrm>
            <a:off x="4859338" y="115888"/>
            <a:ext cx="4105275" cy="1201737"/>
            <a:chOff x="4859338" y="116632"/>
            <a:chExt cx="4105150" cy="1200329"/>
          </a:xfrm>
        </p:grpSpPr>
        <p:pic>
          <p:nvPicPr>
            <p:cNvPr id="33797" name="Immagine 4" descr="ibs-logo-4-cmky.jpg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88424" y="233807"/>
              <a:ext cx="576064" cy="8917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3798" name="CasellaDiTesto 10"/>
            <p:cNvSpPr txBox="1">
              <a:spLocks noChangeArrowheads="1"/>
            </p:cNvSpPr>
            <p:nvPr/>
          </p:nvSpPr>
          <p:spPr bwMode="auto">
            <a:xfrm>
              <a:off x="4859338" y="116632"/>
              <a:ext cx="3313062" cy="12003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r" eaLnBrk="1" hangingPunct="1"/>
              <a:endParaRPr lang="it-IT" altLang="ko-KR" sz="3600" b="1">
                <a:solidFill>
                  <a:srgbClr val="127BBD"/>
                </a:solidFill>
                <a:latin typeface="Bodoni MT" panose="02070603080606020203" pitchFamily="18" charset="0"/>
                <a:ea typeface="굴림" panose="020B0600000101010101" pitchFamily="50" charset="-127"/>
              </a:endParaRPr>
            </a:p>
            <a:p>
              <a:pPr algn="r" eaLnBrk="1" hangingPunct="1"/>
              <a:r>
                <a:rPr lang="it-IT" altLang="ko-KR" sz="3600" b="1">
                  <a:solidFill>
                    <a:srgbClr val="127BBD"/>
                  </a:solidFill>
                  <a:latin typeface="Bodoni MT" panose="02070603080606020203" pitchFamily="18" charset="0"/>
                  <a:ea typeface="굴림" panose="020B0600000101010101" pitchFamily="50" charset="-127"/>
                </a:rPr>
                <a:t>Nutellino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5314935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magine 6" descr="nutellino.jpg"/>
          <p:cNvPicPr>
            <a:picLocks noChangeAspect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0"/>
            <a:ext cx="6242050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aphicFrame>
        <p:nvGraphicFramePr>
          <p:cNvPr id="35" name="Tabella 3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51837426"/>
              </p:ext>
            </p:extLst>
          </p:nvPr>
        </p:nvGraphicFramePr>
        <p:xfrm>
          <a:off x="6286500" y="1416050"/>
          <a:ext cx="2857500" cy="5287840"/>
        </p:xfrm>
        <a:graphic>
          <a:graphicData uri="http://schemas.openxmlformats.org/drawingml/2006/table">
            <a:tbl>
              <a:tblPr/>
              <a:tblGrid>
                <a:gridCol w="17037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1853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8334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5186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7142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6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ea"/>
                          <a:ea typeface="+mj-ea"/>
                          <a:cs typeface="Arial" charset="0"/>
                        </a:rPr>
                        <a:t>바디감</a:t>
                      </a:r>
                      <a:endParaRPr kumimoji="0" lang="it-IT" altLang="ko-KR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ea"/>
                        <a:ea typeface="+mj-ea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ko-KR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  <a:sym typeface="Wingdings" pitchFamily="2" charset="2"/>
                        </a:rPr>
                        <a:t></a:t>
                      </a:r>
                      <a:endParaRPr kumimoji="0" lang="it-IT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ea typeface="굴림" charset="-127"/>
                        <a:cs typeface="Arial" charset="0"/>
                      </a:endParaRPr>
                    </a:p>
                  </a:txBody>
                  <a:tcPr marT="45714" marB="45714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ko-KR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  <a:sym typeface="Wingdings" pitchFamily="2" charset="2"/>
                        </a:rPr>
                        <a:t></a:t>
                      </a:r>
                      <a:endParaRPr kumimoji="0" lang="it-IT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ea typeface="굴림" charset="-127"/>
                        <a:cs typeface="Arial" charset="0"/>
                      </a:endParaRPr>
                    </a:p>
                  </a:txBody>
                  <a:tcPr marT="45714" marB="45714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ko-KR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  <a:sym typeface="Wingdings" pitchFamily="2" charset="2"/>
                        </a:rPr>
                        <a:t></a:t>
                      </a:r>
                      <a:endParaRPr kumimoji="0" lang="it-IT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ea typeface="굴림" charset="-127"/>
                        <a:cs typeface="Arial" charset="0"/>
                      </a:endParaRPr>
                    </a:p>
                  </a:txBody>
                  <a:tcPr marT="45714" marB="45714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142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ea"/>
                          <a:ea typeface="+mj-ea"/>
                          <a:cs typeface="Arial" charset="0"/>
                        </a:rPr>
                        <a:t>단맛</a:t>
                      </a:r>
                      <a:endParaRPr kumimoji="0" lang="it-IT" altLang="ko-KR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ea"/>
                        <a:ea typeface="+mj-ea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ko-KR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  <a:sym typeface="Wingdings" pitchFamily="2" charset="2"/>
                        </a:rPr>
                        <a:t></a:t>
                      </a:r>
                      <a:endParaRPr kumimoji="0" lang="it-IT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ea typeface="굴림" charset="-127"/>
                        <a:cs typeface="Arial" charset="0"/>
                      </a:endParaRPr>
                    </a:p>
                  </a:txBody>
                  <a:tcPr marT="45714" marB="45714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ko-KR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  <a:sym typeface="Wingdings" pitchFamily="2" charset="2"/>
                        </a:rPr>
                        <a:t></a:t>
                      </a:r>
                      <a:endParaRPr kumimoji="0" lang="it-IT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ea typeface="굴림" charset="-127"/>
                        <a:cs typeface="Arial" charset="0"/>
                      </a:endParaRPr>
                    </a:p>
                  </a:txBody>
                  <a:tcPr marT="45714" marB="45714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14" marB="45714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142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ea"/>
                          <a:ea typeface="+mj-ea"/>
                          <a:cs typeface="Arial" charset="0"/>
                        </a:rPr>
                        <a:t>신맛</a:t>
                      </a:r>
                      <a:endParaRPr kumimoji="0" lang="it-IT" altLang="ko-KR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ea"/>
                        <a:ea typeface="+mj-ea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ko-KR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  <a:sym typeface="Wingdings" pitchFamily="2" charset="2"/>
                        </a:rPr>
                        <a:t></a:t>
                      </a:r>
                      <a:endParaRPr kumimoji="0" lang="it-IT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ea typeface="굴림" charset="-127"/>
                        <a:cs typeface="Arial" charset="0"/>
                      </a:endParaRPr>
                    </a:p>
                  </a:txBody>
                  <a:tcPr marT="45714" marB="45714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14" marB="45714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14" marB="45714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142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600" b="1" kern="1200" dirty="0" smtClean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+mn-ea"/>
                          <a:cs typeface="+mn-cs"/>
                        </a:rPr>
                        <a:t>알코올 농도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14" marB="45714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14" marB="45714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14" marB="45714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142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600" b="1" kern="1200" dirty="0" smtClean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+mn-ea"/>
                          <a:cs typeface="+mn-cs"/>
                        </a:rPr>
                        <a:t>쓴맛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ko-KR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  <a:sym typeface="Wingdings" pitchFamily="2" charset="2"/>
                        </a:rPr>
                        <a:t></a:t>
                      </a:r>
                      <a:endParaRPr kumimoji="0" lang="it-IT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ea typeface="굴림" charset="-127"/>
                        <a:cs typeface="Arial" charset="0"/>
                      </a:endParaRPr>
                    </a:p>
                  </a:txBody>
                  <a:tcPr marT="45714" marB="45714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14" marB="45714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14" marB="45714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1429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600" b="1" kern="1200" dirty="0" smtClean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+mn-ea"/>
                          <a:cs typeface="+mn-cs"/>
                        </a:rPr>
                        <a:t>후각적 강도</a:t>
                      </a:r>
                      <a:endParaRPr lang="ko-KR" altLang="en-US" sz="1600" b="1" kern="1200" dirty="0">
                        <a:solidFill>
                          <a:schemeClr val="tx1"/>
                        </a:solidFill>
                        <a:latin typeface="Microsoft JhengHei" panose="020B0604030504040204" pitchFamily="34" charset="-120"/>
                        <a:ea typeface="+mn-ea"/>
                        <a:cs typeface="+mn-cs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ko-KR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  <a:sym typeface="Wingdings" pitchFamily="2" charset="2"/>
                        </a:rPr>
                        <a:t></a:t>
                      </a:r>
                      <a:endParaRPr kumimoji="0" lang="it-IT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ea typeface="굴림" charset="-127"/>
                        <a:cs typeface="Arial" charset="0"/>
                      </a:endParaRPr>
                    </a:p>
                  </a:txBody>
                  <a:tcPr marT="45714" marB="45714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ko-KR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  <a:sym typeface="Wingdings" pitchFamily="2" charset="2"/>
                        </a:rPr>
                        <a:t></a:t>
                      </a:r>
                      <a:endParaRPr kumimoji="0" lang="it-IT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ea typeface="굴림" charset="-127"/>
                        <a:cs typeface="Arial" charset="0"/>
                      </a:endParaRPr>
                    </a:p>
                  </a:txBody>
                  <a:tcPr marT="45714" marB="45714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14" marB="45714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79048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600" b="1" kern="1200" dirty="0" smtClean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+mn-ea"/>
                          <a:cs typeface="+mn-cs"/>
                        </a:rPr>
                        <a:t>꽃과 신선한 과일 향</a:t>
                      </a:r>
                      <a:endParaRPr lang="ko-KR" altLang="en-US" sz="1600" b="1" kern="1200" dirty="0">
                        <a:solidFill>
                          <a:schemeClr val="tx1"/>
                        </a:solidFill>
                        <a:latin typeface="Microsoft JhengHei" panose="020B0604030504040204" pitchFamily="34" charset="-120"/>
                        <a:ea typeface="+mn-ea"/>
                        <a:cs typeface="+mn-cs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ko-KR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  <a:sym typeface="Wingdings" pitchFamily="2" charset="2"/>
                        </a:rPr>
                        <a:t></a:t>
                      </a:r>
                      <a:endParaRPr kumimoji="0" lang="it-IT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ea typeface="굴림" charset="-127"/>
                        <a:cs typeface="Arial" charset="0"/>
                      </a:endParaRPr>
                    </a:p>
                  </a:txBody>
                  <a:tcPr marT="45714" marB="45714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14" marB="45714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ko-KR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14" marB="45714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71429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600" b="1" kern="1200" dirty="0" err="1" smtClean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+mn-ea"/>
                          <a:cs typeface="+mn-cs"/>
                        </a:rPr>
                        <a:t>로스팅</a:t>
                      </a:r>
                      <a:r>
                        <a:rPr lang="ko-KR" altLang="en-US" sz="1600" b="1" kern="1200" dirty="0" smtClean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+mn-ea"/>
                          <a:cs typeface="+mn-cs"/>
                        </a:rPr>
                        <a:t> 향</a:t>
                      </a:r>
                      <a:endParaRPr lang="ko-KR" altLang="en-US" sz="1600" b="1" kern="1200" dirty="0">
                        <a:solidFill>
                          <a:schemeClr val="tx1"/>
                        </a:solidFill>
                        <a:latin typeface="Microsoft JhengHei" panose="020B0604030504040204" pitchFamily="34" charset="-120"/>
                        <a:ea typeface="+mn-ea"/>
                        <a:cs typeface="+mn-cs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ko-KR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  <a:sym typeface="Wingdings" pitchFamily="2" charset="2"/>
                        </a:rPr>
                        <a:t></a:t>
                      </a:r>
                      <a:endParaRPr kumimoji="0" lang="it-IT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ea typeface="굴림" charset="-127"/>
                        <a:cs typeface="Arial" charset="0"/>
                      </a:endParaRPr>
                    </a:p>
                  </a:txBody>
                  <a:tcPr marT="45714" marB="45714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ko-KR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  <a:sym typeface="Wingdings" pitchFamily="2" charset="2"/>
                        </a:rPr>
                        <a:t></a:t>
                      </a:r>
                      <a:endParaRPr kumimoji="0" lang="it-IT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ea typeface="굴림" charset="-127"/>
                        <a:cs typeface="Arial" charset="0"/>
                      </a:endParaRPr>
                    </a:p>
                  </a:txBody>
                  <a:tcPr marT="45714" marB="45714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14" marB="45714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7142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600" b="1" kern="1200" dirty="0" smtClean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+mn-ea"/>
                          <a:cs typeface="+mn-cs"/>
                        </a:rPr>
                        <a:t>페스트리 반죽 향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ko-KR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  <a:sym typeface="Wingdings" pitchFamily="2" charset="2"/>
                        </a:rPr>
                        <a:t></a:t>
                      </a:r>
                      <a:endParaRPr kumimoji="0" lang="it-IT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ea typeface="굴림" charset="-127"/>
                        <a:cs typeface="Arial" charset="0"/>
                      </a:endParaRPr>
                    </a:p>
                  </a:txBody>
                  <a:tcPr marT="45714" marB="45714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ko-KR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  <a:sym typeface="Wingdings" pitchFamily="2" charset="2"/>
                        </a:rPr>
                        <a:t></a:t>
                      </a:r>
                      <a:endParaRPr kumimoji="0" lang="it-IT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ea typeface="굴림" charset="-127"/>
                        <a:cs typeface="Arial" charset="0"/>
                      </a:endParaRPr>
                    </a:p>
                  </a:txBody>
                  <a:tcPr marT="45714" marB="45714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ko-KR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  <a:sym typeface="Wingdings" pitchFamily="2" charset="2"/>
                        </a:rPr>
                        <a:t></a:t>
                      </a:r>
                      <a:endParaRPr kumimoji="0" lang="it-IT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ea typeface="굴림" charset="-127"/>
                        <a:cs typeface="Arial" charset="0"/>
                      </a:endParaRPr>
                    </a:p>
                  </a:txBody>
                  <a:tcPr marT="45714" marB="45714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579048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600" b="1" kern="1200" dirty="0" smtClean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+mn-ea"/>
                          <a:cs typeface="+mn-cs"/>
                        </a:rPr>
                        <a:t>마른 과일과 견과류 향</a:t>
                      </a:r>
                      <a:endParaRPr lang="ko-KR" altLang="en-US" sz="1600" b="1" kern="1200" dirty="0">
                        <a:solidFill>
                          <a:schemeClr val="tx1"/>
                        </a:solidFill>
                        <a:latin typeface="Microsoft JhengHei" panose="020B0604030504040204" pitchFamily="34" charset="-120"/>
                        <a:ea typeface="+mn-ea"/>
                        <a:cs typeface="+mn-cs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ko-KR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  <a:sym typeface="Wingdings" pitchFamily="2" charset="2"/>
                        </a:rPr>
                        <a:t></a:t>
                      </a:r>
                      <a:endParaRPr kumimoji="0" lang="it-IT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ea typeface="굴림" charset="-127"/>
                        <a:cs typeface="Arial" charset="0"/>
                      </a:endParaRPr>
                    </a:p>
                  </a:txBody>
                  <a:tcPr marT="45714" marB="45714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ko-KR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  <a:sym typeface="Wingdings" pitchFamily="2" charset="2"/>
                        </a:rPr>
                        <a:t></a:t>
                      </a:r>
                      <a:endParaRPr kumimoji="0" lang="it-IT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ea typeface="굴림" charset="-127"/>
                        <a:cs typeface="Arial" charset="0"/>
                      </a:endParaRPr>
                    </a:p>
                  </a:txBody>
                  <a:tcPr marT="45714" marB="45714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ko-KR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  <a:sym typeface="Wingdings" pitchFamily="2" charset="2"/>
                        </a:rPr>
                        <a:t></a:t>
                      </a:r>
                      <a:endParaRPr kumimoji="0" lang="it-IT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ea typeface="굴림" charset="-127"/>
                        <a:cs typeface="Arial" charset="0"/>
                      </a:endParaRPr>
                    </a:p>
                  </a:txBody>
                  <a:tcPr marT="45714" marB="45714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7142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600" b="1" kern="1200" dirty="0" smtClean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+mn-ea"/>
                          <a:cs typeface="+mn-cs"/>
                        </a:rPr>
                        <a:t>향신료 향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ko-KR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  <a:sym typeface="Wingdings" pitchFamily="2" charset="2"/>
                        </a:rPr>
                        <a:t></a:t>
                      </a:r>
                      <a:endParaRPr kumimoji="0" lang="it-IT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ea typeface="굴림" charset="-127"/>
                        <a:cs typeface="Arial" charset="0"/>
                      </a:endParaRPr>
                    </a:p>
                  </a:txBody>
                  <a:tcPr marT="45714" marB="45714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14" marB="45714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14" marB="45714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579048">
                <a:tc gridSpan="4">
                  <a:txBody>
                    <a:bodyPr/>
                    <a:lstStyle/>
                    <a:p>
                      <a:pPr latinLnBrk="1"/>
                      <a:endParaRPr lang="ko-KR" altLang="en-US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45714" marB="45714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</a:tbl>
          </a:graphicData>
        </a:graphic>
      </p:graphicFrame>
      <p:grpSp>
        <p:nvGrpSpPr>
          <p:cNvPr id="34876" name="Gruppo 40"/>
          <p:cNvGrpSpPr>
            <a:grpSpLocks/>
          </p:cNvGrpSpPr>
          <p:nvPr/>
        </p:nvGrpSpPr>
        <p:grpSpPr bwMode="auto">
          <a:xfrm>
            <a:off x="4859338" y="115888"/>
            <a:ext cx="4105275" cy="1200150"/>
            <a:chOff x="4859338" y="116632"/>
            <a:chExt cx="4105150" cy="1198923"/>
          </a:xfrm>
        </p:grpSpPr>
        <p:pic>
          <p:nvPicPr>
            <p:cNvPr id="34877" name="Immagine 4" descr="ibs-logo-4-cmky.jpg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88424" y="233807"/>
              <a:ext cx="576064" cy="8917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4878" name="CasellaDiTesto 10"/>
            <p:cNvSpPr txBox="1">
              <a:spLocks noChangeArrowheads="1"/>
            </p:cNvSpPr>
            <p:nvPr/>
          </p:nvSpPr>
          <p:spPr bwMode="auto">
            <a:xfrm>
              <a:off x="4859338" y="116632"/>
              <a:ext cx="3313062" cy="11989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r" eaLnBrk="1" hangingPunct="1"/>
              <a:endParaRPr lang="it-IT" altLang="ko-KR" sz="3600" b="1">
                <a:solidFill>
                  <a:srgbClr val="127BBD"/>
                </a:solidFill>
                <a:latin typeface="Bodoni MT" panose="02070603080606020203" pitchFamily="18" charset="0"/>
                <a:ea typeface="굴림" panose="020B0600000101010101" pitchFamily="50" charset="-127"/>
              </a:endParaRPr>
            </a:p>
            <a:p>
              <a:pPr algn="r" eaLnBrk="1" hangingPunct="1"/>
              <a:r>
                <a:rPr lang="it-IT" altLang="ko-KR" sz="3600" b="1">
                  <a:solidFill>
                    <a:srgbClr val="127BBD"/>
                  </a:solidFill>
                  <a:latin typeface="Bodoni MT" panose="02070603080606020203" pitchFamily="18" charset="0"/>
                  <a:ea typeface="굴림" panose="020B0600000101010101" pitchFamily="50" charset="-127"/>
                </a:rPr>
                <a:t>Nutellino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5865016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Immagine 4" descr="ibs-logo-4-cmky.jp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667625" y="476250"/>
            <a:ext cx="1081088" cy="1673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5059" name="CasellaDiTesto 7"/>
          <p:cNvSpPr txBox="1">
            <a:spLocks noChangeArrowheads="1"/>
          </p:cNvSpPr>
          <p:nvPr/>
        </p:nvSpPr>
        <p:spPr bwMode="auto">
          <a:xfrm>
            <a:off x="4932363" y="2349500"/>
            <a:ext cx="3816350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it-IT" sz="4800" b="1">
                <a:solidFill>
                  <a:srgbClr val="127BBD"/>
                </a:solidFill>
                <a:latin typeface="Bodoni MT" pitchFamily="18" charset="0"/>
              </a:rPr>
              <a:t>Competition</a:t>
            </a:r>
          </a:p>
        </p:txBody>
      </p:sp>
      <p:pic>
        <p:nvPicPr>
          <p:cNvPr id="7" name="Immagine 6" descr="DSC_4735.jp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0" y="0"/>
            <a:ext cx="4772025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6082" name="Gruppo 6"/>
          <p:cNvGrpSpPr>
            <a:grpSpLocks/>
          </p:cNvGrpSpPr>
          <p:nvPr/>
        </p:nvGrpSpPr>
        <p:grpSpPr bwMode="auto">
          <a:xfrm>
            <a:off x="4859338" y="115888"/>
            <a:ext cx="4105275" cy="1201737"/>
            <a:chOff x="4859338" y="116632"/>
            <a:chExt cx="4105150" cy="1200329"/>
          </a:xfrm>
        </p:grpSpPr>
        <p:pic>
          <p:nvPicPr>
            <p:cNvPr id="46085" name="Immagine 4" descr="ibs-logo-4-cmky.jpg"/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88424" y="233807"/>
              <a:ext cx="576064" cy="8917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6086" name="CasellaDiTesto 10"/>
            <p:cNvSpPr txBox="1">
              <a:spLocks noChangeArrowheads="1"/>
            </p:cNvSpPr>
            <p:nvPr/>
          </p:nvSpPr>
          <p:spPr bwMode="auto">
            <a:xfrm>
              <a:off x="4859338" y="116632"/>
              <a:ext cx="3313062" cy="12003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r" eaLnBrk="1" hangingPunct="1"/>
              <a:endParaRPr lang="it-IT" altLang="ko-KR" sz="3600" b="1">
                <a:solidFill>
                  <a:srgbClr val="127BBD"/>
                </a:solidFill>
                <a:latin typeface="Bodoni MT" panose="02070603080606020203" pitchFamily="18" charset="0"/>
                <a:ea typeface="굴림" panose="020B0600000101010101" pitchFamily="50" charset="-127"/>
              </a:endParaRPr>
            </a:p>
            <a:p>
              <a:pPr algn="r" eaLnBrk="1" hangingPunct="1"/>
              <a:r>
                <a:rPr lang="it-IT" altLang="ko-KR" sz="3600" b="1">
                  <a:solidFill>
                    <a:srgbClr val="127BBD"/>
                  </a:solidFill>
                  <a:latin typeface="Bodoni MT" panose="02070603080606020203" pitchFamily="18" charset="0"/>
                  <a:ea typeface="굴림" panose="020B0600000101010101" pitchFamily="50" charset="-127"/>
                </a:rPr>
                <a:t>Competition</a:t>
              </a:r>
            </a:p>
          </p:txBody>
        </p:sp>
      </p:grpSp>
      <p:sp>
        <p:nvSpPr>
          <p:cNvPr id="46083" name="Rettangolo 5"/>
          <p:cNvSpPr>
            <a:spLocks noChangeArrowheads="1"/>
          </p:cNvSpPr>
          <p:nvPr/>
        </p:nvSpPr>
        <p:spPr bwMode="auto">
          <a:xfrm>
            <a:off x="4932040" y="1555750"/>
            <a:ext cx="4176713" cy="4278094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ko-KR" altLang="en-US" b="1" dirty="0" smtClean="0">
                <a:latin typeface="+mn-ea"/>
              </a:rPr>
              <a:t>재료</a:t>
            </a:r>
            <a:endParaRPr lang="en-US" altLang="ko-KR" b="1" dirty="0" smtClean="0">
              <a:latin typeface="+mn-ea"/>
            </a:endParaRPr>
          </a:p>
          <a:p>
            <a:pPr eaLnBrk="1" hangingPunct="1"/>
            <a:endParaRPr lang="it-IT" altLang="ko-KR" b="1" dirty="0">
              <a:latin typeface="+mn-ea"/>
            </a:endParaRPr>
          </a:p>
          <a:p>
            <a:pPr eaLnBrk="1" hangingPunct="1">
              <a:buFont typeface="Wingdings" panose="05000000000000000000" pitchFamily="2" charset="2"/>
              <a:buChar char="§"/>
            </a:pPr>
            <a:r>
              <a:rPr lang="it-IT" altLang="ko-KR" dirty="0">
                <a:latin typeface="+mn-ea"/>
              </a:rPr>
              <a:t> </a:t>
            </a:r>
            <a:r>
              <a:rPr lang="ko-KR" altLang="en-US" sz="1600" dirty="0" smtClean="0">
                <a:latin typeface="+mn-ea"/>
              </a:rPr>
              <a:t>이탈리아 </a:t>
            </a:r>
            <a:r>
              <a:rPr lang="ko-KR" altLang="en-US" sz="1600" dirty="0" err="1">
                <a:latin typeface="+mn-ea"/>
              </a:rPr>
              <a:t>에스프레소</a:t>
            </a:r>
            <a:r>
              <a:rPr lang="it-IT" altLang="ko-KR" sz="1600" dirty="0">
                <a:latin typeface="+mn-ea"/>
              </a:rPr>
              <a:t> 25 ml</a:t>
            </a:r>
          </a:p>
          <a:p>
            <a:pPr eaLnBrk="1" hangingPunct="1">
              <a:buFont typeface="Wingdings" panose="05000000000000000000" pitchFamily="2" charset="2"/>
              <a:buChar char="§"/>
            </a:pPr>
            <a:r>
              <a:rPr lang="it-IT" altLang="ko-KR" sz="1600" dirty="0">
                <a:latin typeface="+mn-ea"/>
              </a:rPr>
              <a:t> </a:t>
            </a:r>
            <a:r>
              <a:rPr lang="ko-KR" altLang="en-US" sz="1600" dirty="0">
                <a:latin typeface="+mn-ea"/>
              </a:rPr>
              <a:t>커피 향 </a:t>
            </a:r>
            <a:r>
              <a:rPr lang="ko-KR" altLang="en-US" sz="1600" dirty="0" err="1">
                <a:latin typeface="+mn-ea"/>
              </a:rPr>
              <a:t>리큐어</a:t>
            </a:r>
            <a:r>
              <a:rPr lang="ko-KR" altLang="en-US" sz="1600" dirty="0">
                <a:latin typeface="+mn-ea"/>
              </a:rPr>
              <a:t> </a:t>
            </a:r>
            <a:r>
              <a:rPr lang="it-IT" altLang="ko-KR" sz="1600" dirty="0">
                <a:latin typeface="+mn-ea"/>
              </a:rPr>
              <a:t>20 ml</a:t>
            </a:r>
          </a:p>
          <a:p>
            <a:pPr eaLnBrk="1" hangingPunct="1">
              <a:buFont typeface="Wingdings" panose="05000000000000000000" pitchFamily="2" charset="2"/>
              <a:buChar char="§"/>
            </a:pPr>
            <a:r>
              <a:rPr lang="it-IT" altLang="ko-KR" sz="1600" dirty="0">
                <a:latin typeface="+mn-ea"/>
              </a:rPr>
              <a:t> </a:t>
            </a:r>
            <a:r>
              <a:rPr lang="ko-KR" altLang="en-US" sz="1600" dirty="0">
                <a:latin typeface="+mn-ea"/>
              </a:rPr>
              <a:t>천연 오렌지 향 </a:t>
            </a:r>
            <a:r>
              <a:rPr lang="ko-KR" altLang="en-US" sz="1600" dirty="0" err="1">
                <a:latin typeface="+mn-ea"/>
              </a:rPr>
              <a:t>리큐어</a:t>
            </a:r>
            <a:r>
              <a:rPr lang="ko-KR" altLang="en-US" sz="1600" dirty="0">
                <a:latin typeface="+mn-ea"/>
              </a:rPr>
              <a:t> </a:t>
            </a:r>
            <a:r>
              <a:rPr lang="it-IT" altLang="ko-KR" sz="1600" dirty="0">
                <a:latin typeface="+mn-ea"/>
              </a:rPr>
              <a:t>15 ml</a:t>
            </a:r>
          </a:p>
          <a:p>
            <a:pPr eaLnBrk="1" hangingPunct="1">
              <a:buFont typeface="Wingdings" panose="05000000000000000000" pitchFamily="2" charset="2"/>
              <a:buChar char="§"/>
            </a:pPr>
            <a:r>
              <a:rPr lang="it-IT" altLang="ko-KR" sz="1600" dirty="0">
                <a:latin typeface="+mn-ea"/>
              </a:rPr>
              <a:t> </a:t>
            </a:r>
            <a:r>
              <a:rPr lang="ko-KR" altLang="en-US" sz="1600" dirty="0">
                <a:latin typeface="+mn-ea"/>
              </a:rPr>
              <a:t>생크림 </a:t>
            </a:r>
            <a:r>
              <a:rPr lang="it-IT" altLang="ko-KR" sz="1600" dirty="0">
                <a:latin typeface="+mn-ea"/>
              </a:rPr>
              <a:t>20 ml</a:t>
            </a:r>
          </a:p>
          <a:p>
            <a:pPr eaLnBrk="1" hangingPunct="1">
              <a:buFont typeface="Wingdings" panose="05000000000000000000" pitchFamily="2" charset="2"/>
              <a:buChar char="§"/>
            </a:pPr>
            <a:endParaRPr lang="it-IT" altLang="ko-KR" dirty="0">
              <a:latin typeface="+mn-ea"/>
            </a:endParaRPr>
          </a:p>
          <a:p>
            <a:pPr eaLnBrk="1" hangingPunct="1">
              <a:buFont typeface="Wingdings" panose="05000000000000000000" pitchFamily="2" charset="2"/>
              <a:buChar char="§"/>
            </a:pPr>
            <a:endParaRPr lang="it-IT" altLang="ko-KR" dirty="0">
              <a:latin typeface="+mn-ea"/>
            </a:endParaRPr>
          </a:p>
          <a:p>
            <a:pPr eaLnBrk="1" hangingPunct="1"/>
            <a:r>
              <a:rPr lang="ko-KR" altLang="en-US" b="1" dirty="0" smtClean="0">
                <a:latin typeface="+mn-ea"/>
              </a:rPr>
              <a:t>제조 방법</a:t>
            </a:r>
            <a:endParaRPr lang="en-US" altLang="ko-KR" b="1" dirty="0" smtClean="0">
              <a:latin typeface="+mn-ea"/>
            </a:endParaRPr>
          </a:p>
          <a:p>
            <a:pPr eaLnBrk="1" hangingPunct="1"/>
            <a:endParaRPr lang="it-IT" altLang="ko-KR" b="1" dirty="0">
              <a:ea typeface="굴림" panose="020B0600000101010101" pitchFamily="50" charset="-127"/>
            </a:endParaRPr>
          </a:p>
          <a:p>
            <a:pPr eaLnBrk="1" latinLnBrk="1" hangingPunct="1"/>
            <a:r>
              <a:rPr lang="ko-KR" altLang="en-US" sz="1600" dirty="0">
                <a:latin typeface="+mn-ea"/>
              </a:rPr>
              <a:t>칵테일 잔에 </a:t>
            </a:r>
            <a:r>
              <a:rPr lang="ko-KR" altLang="en-US" sz="1600" dirty="0" err="1">
                <a:latin typeface="+mn-ea"/>
              </a:rPr>
              <a:t>에스프레소</a:t>
            </a:r>
            <a:r>
              <a:rPr lang="en-US" altLang="ko-KR" sz="1600" dirty="0">
                <a:latin typeface="+mn-ea"/>
              </a:rPr>
              <a:t>, </a:t>
            </a:r>
            <a:r>
              <a:rPr lang="ko-KR" altLang="en-US" sz="1600" dirty="0">
                <a:latin typeface="+mn-ea"/>
              </a:rPr>
              <a:t>커피 향 </a:t>
            </a:r>
            <a:r>
              <a:rPr lang="ko-KR" altLang="en-US" sz="1600" dirty="0" err="1">
                <a:latin typeface="+mn-ea"/>
              </a:rPr>
              <a:t>리큐어</a:t>
            </a:r>
            <a:r>
              <a:rPr lang="en-US" altLang="ko-KR" sz="1600" dirty="0">
                <a:latin typeface="+mn-ea"/>
              </a:rPr>
              <a:t>, </a:t>
            </a:r>
            <a:r>
              <a:rPr lang="ko-KR" altLang="en-US" sz="1600" dirty="0">
                <a:latin typeface="+mn-ea"/>
              </a:rPr>
              <a:t>천연 오렌지 향 </a:t>
            </a:r>
            <a:r>
              <a:rPr lang="ko-KR" altLang="en-US" sz="1600" dirty="0" err="1">
                <a:latin typeface="+mn-ea"/>
              </a:rPr>
              <a:t>리큐어를</a:t>
            </a:r>
            <a:r>
              <a:rPr lang="ko-KR" altLang="en-US" sz="1600" dirty="0">
                <a:latin typeface="+mn-ea"/>
              </a:rPr>
              <a:t> 붓고 따뜻하게 데웁니다</a:t>
            </a:r>
            <a:r>
              <a:rPr lang="en-US" altLang="ko-KR" sz="1600" dirty="0">
                <a:latin typeface="+mn-ea"/>
              </a:rPr>
              <a:t>. </a:t>
            </a:r>
            <a:r>
              <a:rPr lang="ko-KR" altLang="en-US" sz="1600" dirty="0">
                <a:latin typeface="+mn-ea"/>
              </a:rPr>
              <a:t>생크림을 </a:t>
            </a:r>
            <a:r>
              <a:rPr lang="ko-KR" altLang="en-US" sz="1600" dirty="0" err="1" smtClean="0">
                <a:latin typeface="+mn-ea"/>
              </a:rPr>
              <a:t>쉐이킹</a:t>
            </a:r>
            <a:r>
              <a:rPr lang="ko-KR" altLang="en-US" sz="1600" dirty="0" smtClean="0">
                <a:latin typeface="+mn-ea"/>
              </a:rPr>
              <a:t> 한 </a:t>
            </a:r>
            <a:r>
              <a:rPr lang="ko-KR" altLang="en-US" sz="1600" dirty="0">
                <a:latin typeface="+mn-ea"/>
              </a:rPr>
              <a:t>뒤 스푼을 이용해 층이 깨지지 않도록 조심스럽게 붓습니다</a:t>
            </a:r>
            <a:r>
              <a:rPr lang="en-US" altLang="ko-KR" sz="1600" dirty="0">
                <a:latin typeface="+mn-ea"/>
              </a:rPr>
              <a:t>.</a:t>
            </a:r>
            <a:endParaRPr lang="ko-KR" altLang="en-US" sz="1600" dirty="0">
              <a:latin typeface="+mn-ea"/>
            </a:endParaRPr>
          </a:p>
          <a:p>
            <a:pPr eaLnBrk="1" hangingPunct="1"/>
            <a:r>
              <a:rPr lang="ko-KR" altLang="en-US" sz="1600" dirty="0">
                <a:latin typeface="+mn-ea"/>
              </a:rPr>
              <a:t>커피가루로 장식합니다</a:t>
            </a:r>
            <a:r>
              <a:rPr lang="en-US" altLang="ko-KR" sz="1600" dirty="0">
                <a:latin typeface="+mn-ea"/>
              </a:rPr>
              <a:t>.</a:t>
            </a:r>
            <a:endParaRPr lang="it-IT" altLang="ko-KR" sz="1600" dirty="0">
              <a:latin typeface="+mn-ea"/>
            </a:endParaRPr>
          </a:p>
          <a:p>
            <a:pPr eaLnBrk="1" hangingPunct="1"/>
            <a:endParaRPr lang="it-IT" altLang="ko-KR" dirty="0">
              <a:ea typeface="굴림" panose="020B0600000101010101" pitchFamily="50" charset="-127"/>
            </a:endParaRPr>
          </a:p>
        </p:txBody>
      </p:sp>
      <p:pic>
        <p:nvPicPr>
          <p:cNvPr id="8" name="Immagine 7" descr="DSC_4735.jpg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0" y="0"/>
            <a:ext cx="4772025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1977730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5" name="Tabella 34"/>
          <p:cNvGraphicFramePr>
            <a:graphicFrameLocks noGrp="1"/>
          </p:cNvGraphicFramePr>
          <p:nvPr/>
        </p:nvGraphicFramePr>
        <p:xfrm>
          <a:off x="5003800" y="1416050"/>
          <a:ext cx="3889375" cy="4829175"/>
        </p:xfrm>
        <a:graphic>
          <a:graphicData uri="http://schemas.openxmlformats.org/drawingml/2006/table">
            <a:tbl>
              <a:tblPr/>
              <a:tblGrid>
                <a:gridCol w="23193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683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238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7783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71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6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ea"/>
                          <a:ea typeface="+mj-ea"/>
                          <a:cs typeface="Arial" charset="0"/>
                        </a:rPr>
                        <a:t>바디감</a:t>
                      </a:r>
                      <a:endParaRPr kumimoji="0" lang="it-IT" altLang="ko-KR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ea"/>
                        <a:ea typeface="+mj-ea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ko-KR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  <a:sym typeface="Wingdings" pitchFamily="2" charset="2"/>
                        </a:rPr>
                        <a:t></a:t>
                      </a:r>
                      <a:endParaRPr kumimoji="0" lang="it-IT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ea typeface="굴림" charset="-127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ko-KR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  <a:sym typeface="Wingdings" pitchFamily="2" charset="2"/>
                        </a:rPr>
                        <a:t></a:t>
                      </a:r>
                      <a:endParaRPr kumimoji="0" lang="it-IT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ea typeface="굴림" charset="-127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1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ea"/>
                          <a:ea typeface="+mj-ea"/>
                          <a:cs typeface="Arial" charset="0"/>
                        </a:rPr>
                        <a:t>단맛</a:t>
                      </a:r>
                      <a:endParaRPr kumimoji="0" lang="it-IT" altLang="ko-KR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ea"/>
                        <a:ea typeface="+mj-ea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ko-KR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  <a:sym typeface="Wingdings" pitchFamily="2" charset="2"/>
                        </a:rPr>
                        <a:t></a:t>
                      </a:r>
                      <a:endParaRPr kumimoji="0" lang="it-IT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ea typeface="굴림" charset="-127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ko-KR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  <a:sym typeface="Wingdings" pitchFamily="2" charset="2"/>
                        </a:rPr>
                        <a:t></a:t>
                      </a:r>
                      <a:endParaRPr kumimoji="0" lang="it-IT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ea typeface="굴림" charset="-127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1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ea"/>
                          <a:ea typeface="+mj-ea"/>
                          <a:cs typeface="Arial" charset="0"/>
                        </a:rPr>
                        <a:t>신맛</a:t>
                      </a:r>
                      <a:endParaRPr kumimoji="0" lang="it-IT" altLang="ko-KR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ea"/>
                        <a:ea typeface="+mj-ea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ko-KR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  <a:sym typeface="Wingdings" pitchFamily="2" charset="2"/>
                        </a:rPr>
                        <a:t></a:t>
                      </a:r>
                      <a:endParaRPr kumimoji="0" lang="it-IT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ea typeface="굴림" charset="-127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1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600" b="1" kern="1200" dirty="0" smtClean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+mn-ea"/>
                          <a:cs typeface="+mn-cs"/>
                        </a:rPr>
                        <a:t>알코올 농도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ko-KR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  <a:sym typeface="Wingdings" pitchFamily="2" charset="2"/>
                        </a:rPr>
                        <a:t></a:t>
                      </a:r>
                      <a:endParaRPr kumimoji="0" lang="it-IT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ea typeface="굴림" charset="-127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ko-KR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  <a:sym typeface="Wingdings" pitchFamily="2" charset="2"/>
                        </a:rPr>
                        <a:t></a:t>
                      </a:r>
                      <a:endParaRPr kumimoji="0" lang="it-IT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ea typeface="굴림" charset="-127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1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600" b="1" kern="1200" dirty="0" smtClean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+mn-ea"/>
                          <a:cs typeface="+mn-cs"/>
                        </a:rPr>
                        <a:t>쓴맛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ko-KR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  <a:sym typeface="Wingdings" pitchFamily="2" charset="2"/>
                        </a:rPr>
                        <a:t></a:t>
                      </a:r>
                      <a:endParaRPr kumimoji="0" lang="it-IT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ea typeface="굴림" charset="-127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1475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600" b="1" kern="1200" dirty="0" smtClean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+mn-ea"/>
                          <a:cs typeface="+mn-cs"/>
                        </a:rPr>
                        <a:t>후각적 강도</a:t>
                      </a:r>
                      <a:endParaRPr lang="ko-KR" altLang="en-US" sz="1600" b="1" kern="1200" dirty="0">
                        <a:solidFill>
                          <a:schemeClr val="tx1"/>
                        </a:solidFill>
                        <a:latin typeface="Microsoft JhengHei" panose="020B0604030504040204" pitchFamily="34" charset="-120"/>
                        <a:ea typeface="+mn-ea"/>
                        <a:cs typeface="+mn-cs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ko-KR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  <a:sym typeface="Wingdings" pitchFamily="2" charset="2"/>
                        </a:rPr>
                        <a:t></a:t>
                      </a:r>
                      <a:endParaRPr kumimoji="0" lang="it-IT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ea typeface="굴림" charset="-127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ko-KR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  <a:sym typeface="Wingdings" pitchFamily="2" charset="2"/>
                        </a:rPr>
                        <a:t></a:t>
                      </a:r>
                      <a:endParaRPr kumimoji="0" lang="it-IT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ea typeface="굴림" charset="-127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ko-KR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  <a:sym typeface="Wingdings" pitchFamily="2" charset="2"/>
                        </a:rPr>
                        <a:t></a:t>
                      </a:r>
                      <a:endParaRPr kumimoji="0" lang="it-IT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ea typeface="굴림" charset="-127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1475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600" b="1" kern="1200" dirty="0" smtClean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+mn-ea"/>
                          <a:cs typeface="+mn-cs"/>
                        </a:rPr>
                        <a:t>꽃과 신선한 과일 향</a:t>
                      </a:r>
                      <a:endParaRPr lang="ko-KR" altLang="en-US" sz="1600" b="1" kern="1200" dirty="0">
                        <a:solidFill>
                          <a:schemeClr val="tx1"/>
                        </a:solidFill>
                        <a:latin typeface="Microsoft JhengHei" panose="020B0604030504040204" pitchFamily="34" charset="-120"/>
                        <a:ea typeface="+mn-ea"/>
                        <a:cs typeface="+mn-cs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ko-KR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  <a:sym typeface="Wingdings" pitchFamily="2" charset="2"/>
                        </a:rPr>
                        <a:t></a:t>
                      </a:r>
                      <a:endParaRPr kumimoji="0" lang="it-IT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ea typeface="굴림" charset="-127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ko-KR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  <a:sym typeface="Wingdings" pitchFamily="2" charset="2"/>
                        </a:rPr>
                        <a:t></a:t>
                      </a:r>
                      <a:endParaRPr kumimoji="0" lang="it-IT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ea typeface="굴림" charset="-127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71475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600" b="1" kern="1200" dirty="0" err="1" smtClean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+mn-ea"/>
                          <a:cs typeface="+mn-cs"/>
                        </a:rPr>
                        <a:t>로스팅</a:t>
                      </a:r>
                      <a:r>
                        <a:rPr lang="ko-KR" altLang="en-US" sz="1600" b="1" kern="1200" dirty="0" smtClean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+mn-ea"/>
                          <a:cs typeface="+mn-cs"/>
                        </a:rPr>
                        <a:t> 향</a:t>
                      </a:r>
                      <a:endParaRPr lang="ko-KR" altLang="en-US" sz="1600" b="1" kern="1200" dirty="0">
                        <a:solidFill>
                          <a:schemeClr val="tx1"/>
                        </a:solidFill>
                        <a:latin typeface="Microsoft JhengHei" panose="020B0604030504040204" pitchFamily="34" charset="-120"/>
                        <a:ea typeface="+mn-ea"/>
                        <a:cs typeface="+mn-cs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ko-KR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  <a:sym typeface="Wingdings" pitchFamily="2" charset="2"/>
                        </a:rPr>
                        <a:t></a:t>
                      </a:r>
                      <a:endParaRPr kumimoji="0" lang="it-IT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ea typeface="굴림" charset="-127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71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600" b="1" kern="1200" dirty="0" smtClean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+mn-ea"/>
                          <a:cs typeface="+mn-cs"/>
                        </a:rPr>
                        <a:t>페스트리 반죽 향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ko-KR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  <a:sym typeface="Wingdings" pitchFamily="2" charset="2"/>
                        </a:rPr>
                        <a:t></a:t>
                      </a:r>
                      <a:endParaRPr kumimoji="0" lang="it-IT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ea typeface="굴림" charset="-127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ko-KR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  <a:sym typeface="Wingdings" pitchFamily="2" charset="2"/>
                        </a:rPr>
                        <a:t></a:t>
                      </a:r>
                      <a:endParaRPr kumimoji="0" lang="it-IT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ea typeface="굴림" charset="-127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71475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600" b="1" kern="1200" dirty="0" smtClean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+mn-ea"/>
                          <a:cs typeface="+mn-cs"/>
                        </a:rPr>
                        <a:t>마른 과일과 견과류 향</a:t>
                      </a:r>
                      <a:endParaRPr lang="ko-KR" altLang="en-US" sz="1600" b="1" kern="1200" dirty="0">
                        <a:solidFill>
                          <a:schemeClr val="tx1"/>
                        </a:solidFill>
                        <a:latin typeface="Microsoft JhengHei" panose="020B0604030504040204" pitchFamily="34" charset="-120"/>
                        <a:ea typeface="+mn-ea"/>
                        <a:cs typeface="+mn-cs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ko-KR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  <a:sym typeface="Wingdings" pitchFamily="2" charset="2"/>
                        </a:rPr>
                        <a:t></a:t>
                      </a:r>
                      <a:endParaRPr kumimoji="0" lang="it-IT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ea typeface="굴림" charset="-127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71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600" b="1" kern="1200" dirty="0" smtClean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+mn-ea"/>
                          <a:cs typeface="+mn-cs"/>
                        </a:rPr>
                        <a:t>향신료 향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ko-KR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  <a:sym typeface="Wingdings" pitchFamily="2" charset="2"/>
                        </a:rPr>
                        <a:t></a:t>
                      </a:r>
                      <a:endParaRPr kumimoji="0" lang="it-IT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ea typeface="굴림" charset="-127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71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371475">
                <a:tc gridSpan="4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it-IT" altLang="ko-KR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굴림" charset="-127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</a:tbl>
          </a:graphicData>
        </a:graphic>
      </p:graphicFrame>
      <p:grpSp>
        <p:nvGrpSpPr>
          <p:cNvPr id="47167" name="Gruppo 40"/>
          <p:cNvGrpSpPr>
            <a:grpSpLocks/>
          </p:cNvGrpSpPr>
          <p:nvPr/>
        </p:nvGrpSpPr>
        <p:grpSpPr bwMode="auto">
          <a:xfrm>
            <a:off x="4859338" y="115888"/>
            <a:ext cx="4105275" cy="1200150"/>
            <a:chOff x="4859338" y="116632"/>
            <a:chExt cx="4105150" cy="1198923"/>
          </a:xfrm>
        </p:grpSpPr>
        <p:pic>
          <p:nvPicPr>
            <p:cNvPr id="47169" name="Immagine 4" descr="ibs-logo-4-cmky.jpg"/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88424" y="233807"/>
              <a:ext cx="576064" cy="8917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7170" name="CasellaDiTesto 10"/>
            <p:cNvSpPr txBox="1">
              <a:spLocks noChangeArrowheads="1"/>
            </p:cNvSpPr>
            <p:nvPr/>
          </p:nvSpPr>
          <p:spPr bwMode="auto">
            <a:xfrm>
              <a:off x="4859338" y="116632"/>
              <a:ext cx="3313062" cy="11989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r" eaLnBrk="1" hangingPunct="1"/>
              <a:endParaRPr lang="it-IT" altLang="ko-KR" sz="3600" b="1">
                <a:solidFill>
                  <a:srgbClr val="127BBD"/>
                </a:solidFill>
                <a:latin typeface="Bodoni MT" panose="02070603080606020203" pitchFamily="18" charset="0"/>
                <a:ea typeface="굴림" panose="020B0600000101010101" pitchFamily="50" charset="-127"/>
              </a:endParaRPr>
            </a:p>
            <a:p>
              <a:pPr algn="r" eaLnBrk="1" hangingPunct="1"/>
              <a:r>
                <a:rPr lang="it-IT" altLang="ko-KR" sz="3600" b="1">
                  <a:solidFill>
                    <a:srgbClr val="127BBD"/>
                  </a:solidFill>
                  <a:latin typeface="Bodoni MT" panose="02070603080606020203" pitchFamily="18" charset="0"/>
                  <a:ea typeface="굴림" panose="020B0600000101010101" pitchFamily="50" charset="-127"/>
                </a:rPr>
                <a:t>Competition</a:t>
              </a:r>
            </a:p>
          </p:txBody>
        </p:sp>
      </p:grpSp>
      <p:pic>
        <p:nvPicPr>
          <p:cNvPr id="8" name="Immagine 7" descr="DSC_4735.jpg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0" y="0"/>
            <a:ext cx="4772025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320927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8850" name="Immagine 6" descr="piemontese.jp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5802313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4275" name="Immagine 4" descr="ibs-logo-4-cmky.jpg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7667625" y="476250"/>
            <a:ext cx="1081088" cy="1673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4276" name="CasellaDiTesto 7"/>
          <p:cNvSpPr txBox="1">
            <a:spLocks noChangeArrowheads="1"/>
          </p:cNvSpPr>
          <p:nvPr/>
        </p:nvSpPr>
        <p:spPr bwMode="auto">
          <a:xfrm>
            <a:off x="4932363" y="2349500"/>
            <a:ext cx="3816350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it-IT" sz="4400" b="1">
                <a:solidFill>
                  <a:srgbClr val="127BBD"/>
                </a:solidFill>
                <a:latin typeface="Bodoni MT" pitchFamily="18" charset="0"/>
              </a:rPr>
              <a:t>Piemontese</a:t>
            </a:r>
            <a:endParaRPr lang="it-IT" sz="4800" b="1">
              <a:solidFill>
                <a:srgbClr val="127BBD"/>
              </a:solidFill>
              <a:latin typeface="Bodoni MT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magine 6" descr="piemontese.jpg"/>
          <p:cNvPicPr>
            <a:picLocks noChangeAspect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0"/>
            <a:ext cx="5802313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pSp>
        <p:nvGrpSpPr>
          <p:cNvPr id="55299" name="Gruppo 6"/>
          <p:cNvGrpSpPr>
            <a:grpSpLocks/>
          </p:cNvGrpSpPr>
          <p:nvPr/>
        </p:nvGrpSpPr>
        <p:grpSpPr bwMode="auto">
          <a:xfrm>
            <a:off x="4859338" y="115888"/>
            <a:ext cx="4105275" cy="1201737"/>
            <a:chOff x="4859338" y="116632"/>
            <a:chExt cx="4105150" cy="1200329"/>
          </a:xfrm>
        </p:grpSpPr>
        <p:pic>
          <p:nvPicPr>
            <p:cNvPr id="55301" name="Immagine 4" descr="ibs-logo-4-cmky.jpg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88424" y="233807"/>
              <a:ext cx="576064" cy="8917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5302" name="CasellaDiTesto 10"/>
            <p:cNvSpPr txBox="1">
              <a:spLocks noChangeArrowheads="1"/>
            </p:cNvSpPr>
            <p:nvPr/>
          </p:nvSpPr>
          <p:spPr bwMode="auto">
            <a:xfrm>
              <a:off x="4859338" y="116632"/>
              <a:ext cx="3313062" cy="12003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r" eaLnBrk="1" hangingPunct="1"/>
              <a:endParaRPr lang="it-IT" altLang="ko-KR" sz="3600" b="1">
                <a:solidFill>
                  <a:srgbClr val="127BBD"/>
                </a:solidFill>
                <a:latin typeface="Bodoni MT" panose="02070603080606020203" pitchFamily="18" charset="0"/>
                <a:ea typeface="굴림" panose="020B0600000101010101" pitchFamily="50" charset="-127"/>
              </a:endParaRPr>
            </a:p>
            <a:p>
              <a:pPr algn="r" eaLnBrk="1" hangingPunct="1"/>
              <a:r>
                <a:rPr lang="it-IT" altLang="ko-KR" sz="3600" b="1">
                  <a:solidFill>
                    <a:srgbClr val="127BBD"/>
                  </a:solidFill>
                  <a:latin typeface="Bodoni MT" panose="02070603080606020203" pitchFamily="18" charset="0"/>
                  <a:ea typeface="굴림" panose="020B0600000101010101" pitchFamily="50" charset="-127"/>
                </a:rPr>
                <a:t>Piemontese</a:t>
              </a:r>
            </a:p>
          </p:txBody>
        </p:sp>
      </p:grpSp>
      <p:sp>
        <p:nvSpPr>
          <p:cNvPr id="55300" name="Rettangolo 5"/>
          <p:cNvSpPr>
            <a:spLocks noChangeArrowheads="1"/>
          </p:cNvSpPr>
          <p:nvPr/>
        </p:nvSpPr>
        <p:spPr bwMode="auto">
          <a:xfrm>
            <a:off x="6084888" y="1555750"/>
            <a:ext cx="2879725" cy="4893647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ko-KR" altLang="en-US" b="1" dirty="0" smtClean="0">
                <a:latin typeface="+mn-ea"/>
              </a:rPr>
              <a:t>재료</a:t>
            </a:r>
            <a:endParaRPr lang="en-US" altLang="ko-KR" b="1" dirty="0" smtClean="0">
              <a:latin typeface="+mn-ea"/>
            </a:endParaRPr>
          </a:p>
          <a:p>
            <a:pPr eaLnBrk="1" hangingPunct="1"/>
            <a:endParaRPr lang="it-IT" altLang="ko-KR" dirty="0">
              <a:latin typeface="+mn-ea"/>
            </a:endParaRPr>
          </a:p>
          <a:p>
            <a:pPr eaLnBrk="1" hangingPunct="1">
              <a:buFont typeface="Wingdings" panose="05000000000000000000" pitchFamily="2" charset="2"/>
              <a:buChar char="§"/>
            </a:pPr>
            <a:r>
              <a:rPr lang="it-IT" altLang="ko-KR" sz="1600" dirty="0">
                <a:latin typeface="+mn-ea"/>
              </a:rPr>
              <a:t> </a:t>
            </a:r>
            <a:r>
              <a:rPr lang="ko-KR" altLang="en-US" sz="1600" dirty="0">
                <a:latin typeface="+mn-ea"/>
              </a:rPr>
              <a:t>이탈리아 </a:t>
            </a:r>
            <a:r>
              <a:rPr lang="ko-KR" altLang="en-US" sz="1600" dirty="0" err="1">
                <a:latin typeface="+mn-ea"/>
              </a:rPr>
              <a:t>에스프레소</a:t>
            </a:r>
            <a:r>
              <a:rPr lang="ko-KR" altLang="en-US" sz="1600" dirty="0">
                <a:latin typeface="+mn-ea"/>
              </a:rPr>
              <a:t> </a:t>
            </a:r>
            <a:r>
              <a:rPr lang="it-IT" altLang="ko-KR" sz="1600" dirty="0">
                <a:latin typeface="+mn-ea"/>
              </a:rPr>
              <a:t>25 ml</a:t>
            </a:r>
          </a:p>
          <a:p>
            <a:pPr eaLnBrk="1" hangingPunct="1">
              <a:buFont typeface="Wingdings" panose="05000000000000000000" pitchFamily="2" charset="2"/>
              <a:buChar char="§"/>
            </a:pPr>
            <a:r>
              <a:rPr lang="it-IT" altLang="ko-KR" sz="1600" dirty="0">
                <a:latin typeface="+mn-ea"/>
              </a:rPr>
              <a:t> </a:t>
            </a:r>
            <a:r>
              <a:rPr lang="ko-KR" altLang="en-US" sz="1600" dirty="0">
                <a:latin typeface="+mn-ea"/>
              </a:rPr>
              <a:t>저지방 우유 </a:t>
            </a:r>
            <a:r>
              <a:rPr lang="it-IT" altLang="ko-KR" sz="1600" dirty="0">
                <a:latin typeface="+mn-ea"/>
              </a:rPr>
              <a:t>40 ml</a:t>
            </a:r>
          </a:p>
          <a:p>
            <a:pPr eaLnBrk="1" hangingPunct="1">
              <a:buFont typeface="Wingdings" panose="05000000000000000000" pitchFamily="2" charset="2"/>
              <a:buChar char="§"/>
            </a:pPr>
            <a:r>
              <a:rPr lang="it-IT" altLang="ko-KR" sz="1600" dirty="0">
                <a:latin typeface="+mn-ea"/>
              </a:rPr>
              <a:t> </a:t>
            </a:r>
            <a:r>
              <a:rPr lang="ko-KR" altLang="en-US" sz="1600" dirty="0" err="1" smtClean="0">
                <a:latin typeface="+mn-ea"/>
              </a:rPr>
              <a:t>헤이즐넛</a:t>
            </a:r>
            <a:r>
              <a:rPr lang="ko-KR" altLang="en-US" sz="1600" dirty="0" smtClean="0">
                <a:latin typeface="+mn-ea"/>
              </a:rPr>
              <a:t> </a:t>
            </a:r>
            <a:r>
              <a:rPr lang="ko-KR" altLang="en-US" sz="1600" dirty="0">
                <a:latin typeface="+mn-ea"/>
              </a:rPr>
              <a:t>시럽 </a:t>
            </a:r>
            <a:r>
              <a:rPr lang="it-IT" altLang="ko-KR" sz="1600" dirty="0">
                <a:latin typeface="+mn-ea"/>
              </a:rPr>
              <a:t>5 ml</a:t>
            </a:r>
          </a:p>
          <a:p>
            <a:pPr eaLnBrk="1" hangingPunct="1">
              <a:buFont typeface="Wingdings" panose="05000000000000000000" pitchFamily="2" charset="2"/>
              <a:buChar char="§"/>
            </a:pPr>
            <a:r>
              <a:rPr lang="it-IT" altLang="ko-KR" sz="1600" dirty="0">
                <a:latin typeface="+mn-ea"/>
              </a:rPr>
              <a:t> </a:t>
            </a:r>
            <a:r>
              <a:rPr lang="ko-KR" altLang="en-US" sz="1600" dirty="0" err="1" smtClean="0">
                <a:latin typeface="+mn-ea"/>
              </a:rPr>
              <a:t>헤이즐넛</a:t>
            </a:r>
            <a:r>
              <a:rPr lang="ko-KR" altLang="en-US" sz="1600" dirty="0" smtClean="0">
                <a:latin typeface="+mn-ea"/>
              </a:rPr>
              <a:t> </a:t>
            </a:r>
            <a:r>
              <a:rPr lang="ko-KR" altLang="en-US" sz="1600" dirty="0">
                <a:latin typeface="+mn-ea"/>
              </a:rPr>
              <a:t>시럽 </a:t>
            </a:r>
            <a:r>
              <a:rPr lang="it-IT" altLang="ko-KR" sz="1600" dirty="0">
                <a:latin typeface="+mn-ea"/>
              </a:rPr>
              <a:t>5 g</a:t>
            </a:r>
          </a:p>
          <a:p>
            <a:pPr eaLnBrk="1" hangingPunct="1">
              <a:buFont typeface="Wingdings" panose="05000000000000000000" pitchFamily="2" charset="2"/>
              <a:buChar char="§"/>
            </a:pPr>
            <a:endParaRPr lang="it-IT" altLang="ko-KR" sz="1600" dirty="0">
              <a:latin typeface="+mn-ea"/>
            </a:endParaRPr>
          </a:p>
          <a:p>
            <a:pPr eaLnBrk="1" hangingPunct="1"/>
            <a:r>
              <a:rPr lang="ko-KR" altLang="en-US" b="1" dirty="0">
                <a:latin typeface="+mn-ea"/>
              </a:rPr>
              <a:t>제조 </a:t>
            </a:r>
            <a:r>
              <a:rPr lang="ko-KR" altLang="en-US" b="1" dirty="0" smtClean="0">
                <a:latin typeface="+mn-ea"/>
              </a:rPr>
              <a:t>방법</a:t>
            </a:r>
            <a:endParaRPr lang="en-US" altLang="ko-KR" b="1" dirty="0" smtClean="0">
              <a:latin typeface="+mn-ea"/>
            </a:endParaRPr>
          </a:p>
          <a:p>
            <a:pPr eaLnBrk="1" hangingPunct="1"/>
            <a:endParaRPr lang="it-IT" altLang="ko-KR" b="1" dirty="0">
              <a:ea typeface="굴림" panose="020B0600000101010101" pitchFamily="50" charset="-127"/>
            </a:endParaRPr>
          </a:p>
          <a:p>
            <a:pPr eaLnBrk="1" hangingPunct="1"/>
            <a:r>
              <a:rPr lang="ko-KR" altLang="en-US" sz="1600" dirty="0">
                <a:latin typeface="+mn-ea"/>
              </a:rPr>
              <a:t>전동 거품기에 저지방 우유를 넣고 차갑게 돌려 거품을 만듭니다</a:t>
            </a:r>
            <a:r>
              <a:rPr lang="en-US" altLang="ko-KR" sz="1600" dirty="0">
                <a:latin typeface="+mn-ea"/>
              </a:rPr>
              <a:t>. </a:t>
            </a:r>
            <a:r>
              <a:rPr lang="ko-KR" altLang="en-US" sz="1600" dirty="0">
                <a:latin typeface="+mn-ea"/>
              </a:rPr>
              <a:t>그 동안 잔에</a:t>
            </a:r>
            <a:r>
              <a:rPr lang="en-US" altLang="ko-KR" sz="1600" dirty="0">
                <a:latin typeface="+mn-ea"/>
              </a:rPr>
              <a:t> 5ml </a:t>
            </a:r>
            <a:r>
              <a:rPr lang="ko-KR" altLang="en-US" sz="1600" dirty="0" err="1" smtClean="0">
                <a:latin typeface="+mn-ea"/>
              </a:rPr>
              <a:t>헤이즐넛</a:t>
            </a:r>
            <a:r>
              <a:rPr lang="ko-KR" altLang="en-US" sz="1600" dirty="0" smtClean="0">
                <a:latin typeface="+mn-ea"/>
              </a:rPr>
              <a:t> </a:t>
            </a:r>
            <a:r>
              <a:rPr lang="ko-KR" altLang="en-US" sz="1600" dirty="0">
                <a:latin typeface="+mn-ea"/>
              </a:rPr>
              <a:t>시럽을 붓고 </a:t>
            </a:r>
            <a:r>
              <a:rPr lang="ko-KR" altLang="en-US" sz="1600" dirty="0" err="1">
                <a:latin typeface="+mn-ea"/>
              </a:rPr>
              <a:t>에스프레소를</a:t>
            </a:r>
            <a:r>
              <a:rPr lang="ko-KR" altLang="en-US" sz="1600" dirty="0">
                <a:latin typeface="+mn-ea"/>
              </a:rPr>
              <a:t> 추출하여 붓습니다</a:t>
            </a:r>
            <a:r>
              <a:rPr lang="en-US" altLang="ko-KR" sz="1600" dirty="0">
                <a:latin typeface="+mn-ea"/>
              </a:rPr>
              <a:t>. </a:t>
            </a:r>
            <a:r>
              <a:rPr lang="ko-KR" altLang="en-US" sz="1600" dirty="0" smtClean="0">
                <a:latin typeface="+mn-ea"/>
              </a:rPr>
              <a:t>거품이 </a:t>
            </a:r>
            <a:r>
              <a:rPr lang="ko-KR" altLang="en-US" sz="1600" dirty="0">
                <a:latin typeface="+mn-ea"/>
              </a:rPr>
              <a:t>매우 부드럽고 조밀하게 된 찬 우유 거품을 모두 얹습니다</a:t>
            </a:r>
            <a:r>
              <a:rPr lang="en-US" altLang="ko-KR" sz="1600" dirty="0">
                <a:latin typeface="+mn-ea"/>
              </a:rPr>
              <a:t>. </a:t>
            </a:r>
            <a:r>
              <a:rPr lang="ko-KR" altLang="en-US" sz="1600" dirty="0">
                <a:latin typeface="+mn-ea"/>
              </a:rPr>
              <a:t>그 위에 </a:t>
            </a:r>
            <a:r>
              <a:rPr lang="ko-KR" altLang="en-US" sz="1600" dirty="0" err="1" smtClean="0">
                <a:latin typeface="+mn-ea"/>
              </a:rPr>
              <a:t>헤이즐넛</a:t>
            </a:r>
            <a:r>
              <a:rPr lang="ko-KR" altLang="en-US" sz="1600" dirty="0" smtClean="0">
                <a:latin typeface="+mn-ea"/>
              </a:rPr>
              <a:t> </a:t>
            </a:r>
            <a:r>
              <a:rPr lang="ko-KR" altLang="en-US" sz="1600" dirty="0">
                <a:latin typeface="+mn-ea"/>
              </a:rPr>
              <a:t>가루 조각으로 장식합니다</a:t>
            </a:r>
            <a:r>
              <a:rPr lang="it-IT" altLang="ko-KR" sz="1600" dirty="0">
                <a:latin typeface="+mn-e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6423535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magine 6" descr="piemontese.jpg"/>
          <p:cNvPicPr>
            <a:picLocks noChangeAspect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0"/>
            <a:ext cx="5802313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aphicFrame>
        <p:nvGraphicFramePr>
          <p:cNvPr id="35" name="Tabella 3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22236282"/>
              </p:ext>
            </p:extLst>
          </p:nvPr>
        </p:nvGraphicFramePr>
        <p:xfrm>
          <a:off x="6011863" y="1416050"/>
          <a:ext cx="2881312" cy="5208590"/>
        </p:xfrm>
        <a:graphic>
          <a:graphicData uri="http://schemas.openxmlformats.org/drawingml/2006/table">
            <a:tbl>
              <a:tblPr/>
              <a:tblGrid>
                <a:gridCol w="17192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06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873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5401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7149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6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ea"/>
                          <a:ea typeface="+mj-ea"/>
                          <a:cs typeface="Arial" charset="0"/>
                        </a:rPr>
                        <a:t>바디감</a:t>
                      </a:r>
                      <a:endParaRPr kumimoji="0" lang="it-IT" altLang="ko-KR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ea"/>
                        <a:ea typeface="+mj-ea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ko-KR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  <a:sym typeface="Wingdings" pitchFamily="2" charset="2"/>
                        </a:rPr>
                        <a:t></a:t>
                      </a:r>
                      <a:endParaRPr kumimoji="0" lang="it-IT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ea typeface="굴림" charset="-127"/>
                        <a:cs typeface="Arial" charset="0"/>
                      </a:endParaRPr>
                    </a:p>
                  </a:txBody>
                  <a:tcPr marT="45723" marB="45723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ko-KR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  <a:sym typeface="Wingdings" pitchFamily="2" charset="2"/>
                        </a:rPr>
                        <a:t></a:t>
                      </a:r>
                      <a:endParaRPr kumimoji="0" lang="it-IT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ea typeface="굴림" charset="-127"/>
                        <a:cs typeface="Arial" charset="0"/>
                      </a:endParaRPr>
                    </a:p>
                  </a:txBody>
                  <a:tcPr marT="45723" marB="45723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3" marB="45723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149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ea"/>
                          <a:ea typeface="+mj-ea"/>
                          <a:cs typeface="Arial" charset="0"/>
                        </a:rPr>
                        <a:t>단맛</a:t>
                      </a:r>
                      <a:endParaRPr kumimoji="0" lang="it-IT" altLang="ko-KR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ea"/>
                        <a:ea typeface="+mj-ea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ko-KR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  <a:sym typeface="Wingdings" pitchFamily="2" charset="2"/>
                        </a:rPr>
                        <a:t></a:t>
                      </a:r>
                      <a:endParaRPr kumimoji="0" lang="it-IT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ea typeface="굴림" charset="-127"/>
                        <a:cs typeface="Arial" charset="0"/>
                      </a:endParaRPr>
                    </a:p>
                  </a:txBody>
                  <a:tcPr marT="45723" marB="45723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3" marB="45723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3" marB="45723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149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ea"/>
                          <a:ea typeface="+mj-ea"/>
                          <a:cs typeface="Arial" charset="0"/>
                        </a:rPr>
                        <a:t>신맛</a:t>
                      </a:r>
                      <a:endParaRPr kumimoji="0" lang="it-IT" altLang="ko-KR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ea"/>
                        <a:ea typeface="+mj-ea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3" marB="45723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3" marB="45723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3" marB="45723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149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600" b="1" kern="1200" dirty="0" smtClean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+mn-ea"/>
                          <a:cs typeface="+mn-cs"/>
                        </a:rPr>
                        <a:t>알코올 농도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3" marB="45723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3" marB="45723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3" marB="45723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149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600" b="1" kern="1200" dirty="0" smtClean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+mn-ea"/>
                          <a:cs typeface="+mn-cs"/>
                        </a:rPr>
                        <a:t>쓴맛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ko-KR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  <a:sym typeface="Wingdings" pitchFamily="2" charset="2"/>
                        </a:rPr>
                        <a:t></a:t>
                      </a:r>
                      <a:endParaRPr kumimoji="0" lang="it-IT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ea typeface="굴림" charset="-127"/>
                        <a:cs typeface="Arial" charset="0"/>
                      </a:endParaRPr>
                    </a:p>
                  </a:txBody>
                  <a:tcPr marT="45723" marB="45723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3" marB="45723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3" marB="45723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1498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600" b="1" kern="1200" dirty="0" smtClean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+mn-ea"/>
                          <a:cs typeface="+mn-cs"/>
                        </a:rPr>
                        <a:t>후각적 강도</a:t>
                      </a:r>
                      <a:endParaRPr lang="ko-KR" altLang="en-US" sz="1600" b="1" kern="1200" dirty="0">
                        <a:solidFill>
                          <a:schemeClr val="tx1"/>
                        </a:solidFill>
                        <a:latin typeface="Microsoft JhengHei" panose="020B0604030504040204" pitchFamily="34" charset="-120"/>
                        <a:ea typeface="+mn-ea"/>
                        <a:cs typeface="+mn-cs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ko-KR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  <a:sym typeface="Wingdings" pitchFamily="2" charset="2"/>
                        </a:rPr>
                        <a:t></a:t>
                      </a:r>
                      <a:endParaRPr kumimoji="0" lang="it-IT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ea typeface="굴림" charset="-127"/>
                        <a:cs typeface="Arial" charset="0"/>
                      </a:endParaRPr>
                    </a:p>
                  </a:txBody>
                  <a:tcPr marT="45723" marB="45723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ko-KR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  <a:sym typeface="Wingdings" pitchFamily="2" charset="2"/>
                        </a:rPr>
                        <a:t></a:t>
                      </a:r>
                      <a:endParaRPr kumimoji="0" lang="it-IT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ea typeface="굴림" charset="-127"/>
                        <a:cs typeface="Arial" charset="0"/>
                      </a:endParaRPr>
                    </a:p>
                  </a:txBody>
                  <a:tcPr marT="45723" marB="45723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3" marB="45723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79155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600" b="1" kern="1200" dirty="0" smtClean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+mn-ea"/>
                          <a:cs typeface="+mn-cs"/>
                        </a:rPr>
                        <a:t>꽃과 신선한 과일 향</a:t>
                      </a:r>
                      <a:endParaRPr lang="ko-KR" altLang="en-US" sz="1600" b="1" kern="1200" dirty="0">
                        <a:solidFill>
                          <a:schemeClr val="tx1"/>
                        </a:solidFill>
                        <a:latin typeface="Microsoft JhengHei" panose="020B0604030504040204" pitchFamily="34" charset="-120"/>
                        <a:ea typeface="+mn-ea"/>
                        <a:cs typeface="+mn-cs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ko-KR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  <a:sym typeface="Wingdings" pitchFamily="2" charset="2"/>
                        </a:rPr>
                        <a:t></a:t>
                      </a:r>
                      <a:endParaRPr kumimoji="0" lang="it-IT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ea typeface="굴림" charset="-127"/>
                        <a:cs typeface="Arial" charset="0"/>
                      </a:endParaRPr>
                    </a:p>
                  </a:txBody>
                  <a:tcPr marT="45723" marB="45723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3" marB="45723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3" marB="45723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71498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600" b="1" kern="1200" dirty="0" err="1" smtClean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+mn-ea"/>
                          <a:cs typeface="+mn-cs"/>
                        </a:rPr>
                        <a:t>로스팅</a:t>
                      </a:r>
                      <a:r>
                        <a:rPr lang="ko-KR" altLang="en-US" sz="1600" b="1" kern="1200" dirty="0" smtClean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+mn-ea"/>
                          <a:cs typeface="+mn-cs"/>
                        </a:rPr>
                        <a:t> 향</a:t>
                      </a:r>
                      <a:endParaRPr lang="ko-KR" altLang="en-US" sz="1600" b="1" kern="1200" dirty="0">
                        <a:solidFill>
                          <a:schemeClr val="tx1"/>
                        </a:solidFill>
                        <a:latin typeface="Microsoft JhengHei" panose="020B0604030504040204" pitchFamily="34" charset="-120"/>
                        <a:ea typeface="+mn-ea"/>
                        <a:cs typeface="+mn-cs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ko-KR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  <a:sym typeface="Wingdings" pitchFamily="2" charset="2"/>
                        </a:rPr>
                        <a:t></a:t>
                      </a:r>
                      <a:endParaRPr kumimoji="0" lang="it-IT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ea typeface="굴림" charset="-127"/>
                        <a:cs typeface="Arial" charset="0"/>
                      </a:endParaRPr>
                    </a:p>
                  </a:txBody>
                  <a:tcPr marT="45723" marB="45723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ko-KR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  <a:sym typeface="Wingdings" pitchFamily="2" charset="2"/>
                        </a:rPr>
                        <a:t></a:t>
                      </a:r>
                      <a:endParaRPr kumimoji="0" lang="it-IT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ea typeface="굴림" charset="-127"/>
                        <a:cs typeface="Arial" charset="0"/>
                      </a:endParaRPr>
                    </a:p>
                  </a:txBody>
                  <a:tcPr marT="45723" marB="45723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3" marB="45723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7149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600" b="1" kern="1200" dirty="0" smtClean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+mn-ea"/>
                          <a:cs typeface="+mn-cs"/>
                        </a:rPr>
                        <a:t>페스트리 반죽 향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ko-KR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  <a:sym typeface="Wingdings" pitchFamily="2" charset="2"/>
                        </a:rPr>
                        <a:t></a:t>
                      </a:r>
                      <a:endParaRPr kumimoji="0" lang="it-IT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ea typeface="굴림" charset="-127"/>
                        <a:cs typeface="Arial" charset="0"/>
                      </a:endParaRPr>
                    </a:p>
                  </a:txBody>
                  <a:tcPr marT="45723" marB="45723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ko-KR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  <a:sym typeface="Wingdings" pitchFamily="2" charset="2"/>
                        </a:rPr>
                        <a:t></a:t>
                      </a:r>
                      <a:endParaRPr kumimoji="0" lang="it-IT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ea typeface="굴림" charset="-127"/>
                        <a:cs typeface="Arial" charset="0"/>
                      </a:endParaRPr>
                    </a:p>
                  </a:txBody>
                  <a:tcPr marT="45723" marB="45723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3" marB="45723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579155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600" b="1" kern="1200" dirty="0" smtClean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+mn-ea"/>
                          <a:cs typeface="+mn-cs"/>
                        </a:rPr>
                        <a:t>마른 과일과 견과류 향</a:t>
                      </a:r>
                      <a:endParaRPr lang="ko-KR" altLang="en-US" sz="1600" b="1" kern="1200" dirty="0">
                        <a:solidFill>
                          <a:schemeClr val="tx1"/>
                        </a:solidFill>
                        <a:latin typeface="Microsoft JhengHei" panose="020B0604030504040204" pitchFamily="34" charset="-120"/>
                        <a:ea typeface="+mn-ea"/>
                        <a:cs typeface="+mn-cs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ko-KR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  <a:sym typeface="Wingdings" pitchFamily="2" charset="2"/>
                        </a:rPr>
                        <a:t></a:t>
                      </a:r>
                      <a:endParaRPr kumimoji="0" lang="it-IT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ea typeface="굴림" charset="-127"/>
                        <a:cs typeface="Arial" charset="0"/>
                      </a:endParaRPr>
                    </a:p>
                  </a:txBody>
                  <a:tcPr marT="45723" marB="45723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ko-KR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  <a:sym typeface="Wingdings" pitchFamily="2" charset="2"/>
                        </a:rPr>
                        <a:t></a:t>
                      </a:r>
                      <a:endParaRPr kumimoji="0" lang="it-IT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ea typeface="굴림" charset="-127"/>
                        <a:cs typeface="Arial" charset="0"/>
                      </a:endParaRPr>
                    </a:p>
                  </a:txBody>
                  <a:tcPr marT="45723" marB="45723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3" marB="45723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7149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600" b="1" kern="1200" dirty="0" smtClean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+mn-ea"/>
                          <a:cs typeface="+mn-cs"/>
                        </a:rPr>
                        <a:t>향신료 향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ko-KR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  <a:sym typeface="Wingdings" pitchFamily="2" charset="2"/>
                        </a:rPr>
                        <a:t></a:t>
                      </a:r>
                      <a:endParaRPr kumimoji="0" lang="it-IT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ea typeface="굴림" charset="-127"/>
                        <a:cs typeface="Arial" charset="0"/>
                      </a:endParaRPr>
                    </a:p>
                  </a:txBody>
                  <a:tcPr marT="45723" marB="45723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3" marB="45723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3" marB="45723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35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3" marB="45723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3" marB="45723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3" marB="45723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3" marB="45723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371498">
                <a:tc gridSpan="4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it-IT" altLang="ko-KR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굴림" charset="-127"/>
                        <a:cs typeface="Arial" charset="0"/>
                      </a:endParaRPr>
                    </a:p>
                  </a:txBody>
                  <a:tcPr marT="45723" marB="45723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</a:tbl>
          </a:graphicData>
        </a:graphic>
      </p:graphicFrame>
      <p:grpSp>
        <p:nvGrpSpPr>
          <p:cNvPr id="56384" name="Gruppo 40"/>
          <p:cNvGrpSpPr>
            <a:grpSpLocks/>
          </p:cNvGrpSpPr>
          <p:nvPr/>
        </p:nvGrpSpPr>
        <p:grpSpPr bwMode="auto">
          <a:xfrm>
            <a:off x="4859338" y="115888"/>
            <a:ext cx="4105275" cy="1200150"/>
            <a:chOff x="4859338" y="116632"/>
            <a:chExt cx="4105150" cy="1198923"/>
          </a:xfrm>
        </p:grpSpPr>
        <p:pic>
          <p:nvPicPr>
            <p:cNvPr id="56385" name="Immagine 4" descr="ibs-logo-4-cmky.jpg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88424" y="233807"/>
              <a:ext cx="576064" cy="8917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6386" name="CasellaDiTesto 10"/>
            <p:cNvSpPr txBox="1">
              <a:spLocks noChangeArrowheads="1"/>
            </p:cNvSpPr>
            <p:nvPr/>
          </p:nvSpPr>
          <p:spPr bwMode="auto">
            <a:xfrm>
              <a:off x="4859338" y="116632"/>
              <a:ext cx="3313062" cy="11989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r" eaLnBrk="1" hangingPunct="1"/>
              <a:endParaRPr lang="it-IT" altLang="ko-KR" sz="3600" b="1">
                <a:solidFill>
                  <a:srgbClr val="127BBD"/>
                </a:solidFill>
                <a:latin typeface="Bodoni MT" panose="02070603080606020203" pitchFamily="18" charset="0"/>
                <a:ea typeface="굴림" panose="020B0600000101010101" pitchFamily="50" charset="-127"/>
              </a:endParaRPr>
            </a:p>
            <a:p>
              <a:pPr algn="r" eaLnBrk="1" hangingPunct="1"/>
              <a:r>
                <a:rPr lang="it-IT" altLang="ko-KR" sz="3600" b="1">
                  <a:solidFill>
                    <a:srgbClr val="127BBD"/>
                  </a:solidFill>
                  <a:latin typeface="Bodoni MT" panose="02070603080606020203" pitchFamily="18" charset="0"/>
                  <a:ea typeface="굴림" panose="020B0600000101010101" pitchFamily="50" charset="-127"/>
                </a:rPr>
                <a:t>Piemontese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396191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Immagine 4" descr="ibs-logo-4-cmky.jp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667625" y="476250"/>
            <a:ext cx="1081088" cy="1673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3" name="CasellaDiTesto 10"/>
          <p:cNvSpPr txBox="1">
            <a:spLocks noChangeArrowheads="1"/>
          </p:cNvSpPr>
          <p:nvPr/>
        </p:nvSpPr>
        <p:spPr bwMode="auto">
          <a:xfrm>
            <a:off x="4932363" y="2349500"/>
            <a:ext cx="3816350" cy="156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it-IT" sz="4800" b="1">
                <a:solidFill>
                  <a:srgbClr val="127BBD"/>
                </a:solidFill>
                <a:latin typeface="Bodoni MT" pitchFamily="18" charset="0"/>
              </a:rPr>
              <a:t>Mary’s</a:t>
            </a:r>
          </a:p>
          <a:p>
            <a:pPr algn="r"/>
            <a:r>
              <a:rPr lang="it-IT" sz="4800" b="1">
                <a:solidFill>
                  <a:srgbClr val="127BBD"/>
                </a:solidFill>
                <a:latin typeface="Bodoni MT" pitchFamily="18" charset="0"/>
              </a:rPr>
              <a:t>Coffee</a:t>
            </a:r>
          </a:p>
        </p:txBody>
      </p:sp>
      <p:pic>
        <p:nvPicPr>
          <p:cNvPr id="7" name="Immagine 6" descr="whiscream.jpg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0"/>
            <a:ext cx="4394200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346" name="Immagine 4" descr="ibs-logo-4-cmky.jp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667625" y="476250"/>
            <a:ext cx="1081088" cy="1673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7347" name="CasellaDiTesto 7"/>
          <p:cNvSpPr txBox="1">
            <a:spLocks noChangeArrowheads="1"/>
          </p:cNvSpPr>
          <p:nvPr/>
        </p:nvSpPr>
        <p:spPr bwMode="auto">
          <a:xfrm>
            <a:off x="4932363" y="2349500"/>
            <a:ext cx="3816350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it-IT" sz="4400" b="1">
                <a:solidFill>
                  <a:srgbClr val="127BBD"/>
                </a:solidFill>
                <a:latin typeface="Bodoni MT" pitchFamily="18" charset="0"/>
              </a:rPr>
              <a:t>Coffee Sour</a:t>
            </a:r>
            <a:endParaRPr lang="it-IT" sz="4800" b="1">
              <a:solidFill>
                <a:srgbClr val="127BBD"/>
              </a:solidFill>
              <a:latin typeface="Bodoni MT" pitchFamily="18" charset="0"/>
            </a:endParaRPr>
          </a:p>
        </p:txBody>
      </p:sp>
      <p:pic>
        <p:nvPicPr>
          <p:cNvPr id="82950" name="Immagine 6" descr="coffee-sour.jpg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0"/>
            <a:ext cx="4708525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8370" name="Gruppo 6"/>
          <p:cNvGrpSpPr>
            <a:grpSpLocks/>
          </p:cNvGrpSpPr>
          <p:nvPr/>
        </p:nvGrpSpPr>
        <p:grpSpPr bwMode="auto">
          <a:xfrm>
            <a:off x="4859338" y="115888"/>
            <a:ext cx="4105275" cy="1200150"/>
            <a:chOff x="4859338" y="116632"/>
            <a:chExt cx="4105150" cy="1198923"/>
          </a:xfrm>
        </p:grpSpPr>
        <p:pic>
          <p:nvPicPr>
            <p:cNvPr id="58373" name="Immagine 4" descr="ibs-logo-4-cmky.jpg"/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88424" y="233807"/>
              <a:ext cx="576064" cy="8917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8374" name="CasellaDiTesto 10"/>
            <p:cNvSpPr txBox="1">
              <a:spLocks noChangeArrowheads="1"/>
            </p:cNvSpPr>
            <p:nvPr/>
          </p:nvSpPr>
          <p:spPr bwMode="auto">
            <a:xfrm>
              <a:off x="4859338" y="116632"/>
              <a:ext cx="3313062" cy="11989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r" eaLnBrk="1" hangingPunct="1"/>
              <a:r>
                <a:rPr lang="it-IT" altLang="ko-KR" sz="3600" b="1">
                  <a:solidFill>
                    <a:srgbClr val="127BBD"/>
                  </a:solidFill>
                  <a:latin typeface="Bodoni MT" panose="02070603080606020203" pitchFamily="18" charset="0"/>
                  <a:ea typeface="굴림" panose="020B0600000101010101" pitchFamily="50" charset="-127"/>
                </a:rPr>
                <a:t>Coffee</a:t>
              </a:r>
            </a:p>
            <a:p>
              <a:pPr algn="r" eaLnBrk="1" hangingPunct="1"/>
              <a:r>
                <a:rPr lang="it-IT" altLang="ko-KR" sz="3600" b="1">
                  <a:solidFill>
                    <a:srgbClr val="127BBD"/>
                  </a:solidFill>
                  <a:latin typeface="Bodoni MT" panose="02070603080606020203" pitchFamily="18" charset="0"/>
                  <a:ea typeface="굴림" panose="020B0600000101010101" pitchFamily="50" charset="-127"/>
                </a:rPr>
                <a:t>Sour</a:t>
              </a:r>
            </a:p>
          </p:txBody>
        </p:sp>
      </p:grpSp>
      <p:sp>
        <p:nvSpPr>
          <p:cNvPr id="58371" name="Rettangolo 5"/>
          <p:cNvSpPr>
            <a:spLocks noChangeArrowheads="1"/>
          </p:cNvSpPr>
          <p:nvPr/>
        </p:nvSpPr>
        <p:spPr bwMode="auto">
          <a:xfrm>
            <a:off x="4932363" y="1555750"/>
            <a:ext cx="4032250" cy="4708981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ko-KR" altLang="en-US" b="1" dirty="0" smtClean="0">
                <a:latin typeface="+mj-ea"/>
                <a:ea typeface="+mj-ea"/>
              </a:rPr>
              <a:t>재료</a:t>
            </a:r>
            <a:endParaRPr lang="en-US" altLang="ko-KR" b="1" dirty="0" smtClean="0">
              <a:latin typeface="+mj-ea"/>
              <a:ea typeface="+mj-ea"/>
            </a:endParaRPr>
          </a:p>
          <a:p>
            <a:pPr eaLnBrk="1" hangingPunct="1"/>
            <a:endParaRPr lang="it-IT" altLang="ko-KR" dirty="0">
              <a:latin typeface="+mj-ea"/>
              <a:ea typeface="+mj-ea"/>
            </a:endParaRPr>
          </a:p>
          <a:p>
            <a:pPr eaLnBrk="1" hangingPunct="1">
              <a:buFont typeface="Wingdings" panose="05000000000000000000" pitchFamily="2" charset="2"/>
              <a:buChar char="§"/>
            </a:pPr>
            <a:r>
              <a:rPr lang="it-IT" altLang="ko-KR" dirty="0">
                <a:latin typeface="+mj-ea"/>
                <a:ea typeface="+mj-ea"/>
              </a:rPr>
              <a:t> </a:t>
            </a:r>
            <a:r>
              <a:rPr lang="ko-KR" altLang="en-US" sz="1600" dirty="0">
                <a:latin typeface="+mj-ea"/>
                <a:ea typeface="+mj-ea"/>
              </a:rPr>
              <a:t>이탈리아 </a:t>
            </a:r>
            <a:r>
              <a:rPr lang="ko-KR" altLang="en-US" sz="1600" dirty="0" err="1">
                <a:latin typeface="+mj-ea"/>
                <a:ea typeface="+mj-ea"/>
              </a:rPr>
              <a:t>에스프레소</a:t>
            </a:r>
            <a:r>
              <a:rPr lang="ko-KR" altLang="en-US" sz="1600" dirty="0">
                <a:latin typeface="+mj-ea"/>
                <a:ea typeface="+mj-ea"/>
              </a:rPr>
              <a:t> </a:t>
            </a:r>
            <a:r>
              <a:rPr lang="it-IT" altLang="ko-KR" sz="1600" dirty="0">
                <a:latin typeface="+mj-ea"/>
                <a:ea typeface="+mj-ea"/>
              </a:rPr>
              <a:t>25 ml</a:t>
            </a:r>
          </a:p>
          <a:p>
            <a:pPr eaLnBrk="1" hangingPunct="1">
              <a:buFont typeface="Wingdings" panose="05000000000000000000" pitchFamily="2" charset="2"/>
              <a:buChar char="§"/>
            </a:pPr>
            <a:r>
              <a:rPr lang="it-IT" altLang="ko-KR" sz="1600" dirty="0">
                <a:latin typeface="+mj-ea"/>
                <a:ea typeface="+mj-ea"/>
              </a:rPr>
              <a:t> </a:t>
            </a:r>
            <a:r>
              <a:rPr lang="ko-KR" altLang="en-US" sz="1600" dirty="0">
                <a:latin typeface="+mj-ea"/>
                <a:ea typeface="+mj-ea"/>
              </a:rPr>
              <a:t>레몬즙</a:t>
            </a:r>
            <a:r>
              <a:rPr lang="en-US" altLang="ko-KR" sz="1600" dirty="0">
                <a:latin typeface="+mj-ea"/>
                <a:ea typeface="+mj-ea"/>
              </a:rPr>
              <a:t> 10 </a:t>
            </a:r>
            <a:r>
              <a:rPr lang="ko-KR" altLang="en-US" sz="1600" dirty="0">
                <a:latin typeface="+mj-ea"/>
                <a:ea typeface="+mj-ea"/>
              </a:rPr>
              <a:t>방울</a:t>
            </a:r>
            <a:endParaRPr lang="it-IT" altLang="ko-KR" sz="1600" dirty="0">
              <a:latin typeface="+mj-ea"/>
              <a:ea typeface="+mj-ea"/>
            </a:endParaRPr>
          </a:p>
          <a:p>
            <a:pPr eaLnBrk="1" hangingPunct="1">
              <a:buFont typeface="Wingdings" panose="05000000000000000000" pitchFamily="2" charset="2"/>
              <a:buChar char="§"/>
            </a:pPr>
            <a:r>
              <a:rPr lang="it-IT" altLang="ko-KR" sz="1600" dirty="0">
                <a:latin typeface="+mj-ea"/>
                <a:ea typeface="+mj-ea"/>
              </a:rPr>
              <a:t> </a:t>
            </a:r>
            <a:r>
              <a:rPr lang="ko-KR" altLang="en-US" sz="1600" dirty="0">
                <a:latin typeface="+mj-ea"/>
                <a:ea typeface="+mj-ea"/>
              </a:rPr>
              <a:t>레몬 껍질</a:t>
            </a:r>
            <a:endParaRPr lang="it-IT" altLang="ko-KR" sz="1600" dirty="0">
              <a:latin typeface="+mj-ea"/>
              <a:ea typeface="+mj-ea"/>
            </a:endParaRPr>
          </a:p>
          <a:p>
            <a:pPr eaLnBrk="1" hangingPunct="1">
              <a:buFont typeface="Wingdings" panose="05000000000000000000" pitchFamily="2" charset="2"/>
              <a:buChar char="§"/>
            </a:pPr>
            <a:r>
              <a:rPr lang="it-IT" altLang="ko-KR" sz="1600" dirty="0">
                <a:latin typeface="+mj-ea"/>
                <a:ea typeface="+mj-ea"/>
              </a:rPr>
              <a:t> </a:t>
            </a:r>
            <a:r>
              <a:rPr lang="ko-KR" altLang="en-US" sz="1600" dirty="0">
                <a:latin typeface="+mj-ea"/>
                <a:ea typeface="+mj-ea"/>
              </a:rPr>
              <a:t>천연 </a:t>
            </a:r>
            <a:r>
              <a:rPr lang="ko-KR" altLang="en-US" sz="1600" dirty="0" err="1">
                <a:latin typeface="+mj-ea"/>
                <a:ea typeface="+mj-ea"/>
              </a:rPr>
              <a:t>아몬드</a:t>
            </a:r>
            <a:r>
              <a:rPr lang="ko-KR" altLang="en-US" sz="1600" dirty="0">
                <a:latin typeface="+mj-ea"/>
                <a:ea typeface="+mj-ea"/>
              </a:rPr>
              <a:t> 향 </a:t>
            </a:r>
            <a:r>
              <a:rPr lang="ko-KR" altLang="en-US" sz="1600" dirty="0" err="1">
                <a:latin typeface="+mj-ea"/>
                <a:ea typeface="+mj-ea"/>
              </a:rPr>
              <a:t>리큐어</a:t>
            </a:r>
            <a:r>
              <a:rPr lang="ko-KR" altLang="en-US" sz="1600" dirty="0">
                <a:latin typeface="+mj-ea"/>
                <a:ea typeface="+mj-ea"/>
              </a:rPr>
              <a:t> </a:t>
            </a:r>
            <a:r>
              <a:rPr lang="it-IT" altLang="ko-KR" sz="1600" dirty="0">
                <a:latin typeface="+mj-ea"/>
                <a:ea typeface="+mj-ea"/>
              </a:rPr>
              <a:t>10 ml</a:t>
            </a:r>
          </a:p>
          <a:p>
            <a:pPr eaLnBrk="1" hangingPunct="1">
              <a:buFont typeface="Wingdings" panose="05000000000000000000" pitchFamily="2" charset="2"/>
              <a:buChar char="§"/>
            </a:pPr>
            <a:r>
              <a:rPr lang="it-IT" altLang="ko-KR" sz="1600" dirty="0">
                <a:latin typeface="+mj-ea"/>
                <a:ea typeface="+mj-ea"/>
              </a:rPr>
              <a:t> </a:t>
            </a:r>
            <a:r>
              <a:rPr lang="ko-KR" altLang="en-US" sz="1600" dirty="0">
                <a:latin typeface="+mj-ea"/>
                <a:ea typeface="+mj-ea"/>
              </a:rPr>
              <a:t>설탕시럽</a:t>
            </a:r>
            <a:r>
              <a:rPr lang="it-IT" altLang="ko-KR" sz="1600" dirty="0">
                <a:latin typeface="+mj-ea"/>
                <a:ea typeface="+mj-ea"/>
              </a:rPr>
              <a:t> </a:t>
            </a:r>
          </a:p>
          <a:p>
            <a:pPr eaLnBrk="1" hangingPunct="1">
              <a:buFont typeface="Wingdings" panose="05000000000000000000" pitchFamily="2" charset="2"/>
              <a:buChar char="§"/>
            </a:pPr>
            <a:r>
              <a:rPr lang="ko-KR" altLang="en-US" sz="1600" dirty="0">
                <a:latin typeface="+mj-ea"/>
                <a:ea typeface="+mj-ea"/>
              </a:rPr>
              <a:t>커피가루</a:t>
            </a:r>
            <a:endParaRPr lang="en-US" altLang="ko-KR" sz="1600" dirty="0">
              <a:latin typeface="+mj-ea"/>
              <a:ea typeface="+mj-ea"/>
            </a:endParaRPr>
          </a:p>
          <a:p>
            <a:pPr eaLnBrk="1" hangingPunct="1"/>
            <a:endParaRPr lang="it-IT" altLang="ko-KR" dirty="0">
              <a:latin typeface="+mj-ea"/>
              <a:ea typeface="+mj-ea"/>
            </a:endParaRPr>
          </a:p>
          <a:p>
            <a:pPr eaLnBrk="1" hangingPunct="1"/>
            <a:r>
              <a:rPr lang="ko-KR" altLang="en-US" b="1" dirty="0">
                <a:latin typeface="+mj-ea"/>
                <a:ea typeface="+mj-ea"/>
              </a:rPr>
              <a:t>제조 </a:t>
            </a:r>
            <a:r>
              <a:rPr lang="ko-KR" altLang="en-US" b="1" dirty="0" smtClean="0">
                <a:latin typeface="+mj-ea"/>
                <a:ea typeface="+mj-ea"/>
              </a:rPr>
              <a:t>방법</a:t>
            </a:r>
            <a:endParaRPr lang="en-US" altLang="ko-KR" b="1" dirty="0" smtClean="0">
              <a:latin typeface="+mj-ea"/>
              <a:ea typeface="+mj-ea"/>
            </a:endParaRPr>
          </a:p>
          <a:p>
            <a:pPr eaLnBrk="1" hangingPunct="1"/>
            <a:endParaRPr lang="it-IT" altLang="ko-KR" b="1" dirty="0">
              <a:ea typeface="굴림" panose="020B0600000101010101" pitchFamily="50" charset="-127"/>
            </a:endParaRPr>
          </a:p>
          <a:p>
            <a:pPr eaLnBrk="1" hangingPunct="1"/>
            <a:r>
              <a:rPr lang="ko-KR" altLang="en-US" sz="1600" dirty="0"/>
              <a:t>칵테일 잔에 레몬즙</a:t>
            </a:r>
            <a:r>
              <a:rPr lang="en-US" altLang="ko-KR" sz="1600" dirty="0"/>
              <a:t> </a:t>
            </a:r>
            <a:r>
              <a:rPr lang="en-US" altLang="ko-KR" sz="1600" dirty="0">
                <a:ea typeface="굴림" panose="020B0600000101010101" pitchFamily="50" charset="-127"/>
              </a:rPr>
              <a:t>10</a:t>
            </a:r>
            <a:r>
              <a:rPr lang="ko-KR" altLang="en-US" sz="1600" dirty="0"/>
              <a:t>방울 정도 떨어뜨려 잔 전체를 적셔 줍니다</a:t>
            </a:r>
            <a:r>
              <a:rPr lang="en-US" altLang="ko-KR" sz="1600" dirty="0">
                <a:ea typeface="굴림" panose="020B0600000101010101" pitchFamily="50" charset="-127"/>
              </a:rPr>
              <a:t>. </a:t>
            </a:r>
            <a:endParaRPr lang="en-US" altLang="ko-KR" sz="1600" dirty="0" smtClean="0">
              <a:ea typeface="굴림" panose="020B0600000101010101" pitchFamily="50" charset="-127"/>
            </a:endParaRPr>
          </a:p>
          <a:p>
            <a:pPr eaLnBrk="1" hangingPunct="1"/>
            <a:r>
              <a:rPr lang="ko-KR" altLang="en-US" sz="1600" dirty="0" err="1" smtClean="0"/>
              <a:t>쉐이커에</a:t>
            </a:r>
            <a:r>
              <a:rPr lang="ko-KR" altLang="en-US" sz="1600" dirty="0" smtClean="0"/>
              <a:t> </a:t>
            </a:r>
            <a:r>
              <a:rPr lang="ko-KR" altLang="en-US" sz="1600" dirty="0" err="1"/>
              <a:t>에스프레소</a:t>
            </a:r>
            <a:r>
              <a:rPr lang="en-US" altLang="ko-KR" sz="1600" dirty="0">
                <a:ea typeface="굴림" panose="020B0600000101010101" pitchFamily="50" charset="-127"/>
              </a:rPr>
              <a:t>, </a:t>
            </a:r>
            <a:r>
              <a:rPr lang="ko-KR" altLang="en-US" sz="1600" dirty="0"/>
              <a:t>설탕시럽</a:t>
            </a:r>
            <a:r>
              <a:rPr lang="en-US" altLang="ko-KR" sz="1600" dirty="0">
                <a:ea typeface="굴림" panose="020B0600000101010101" pitchFamily="50" charset="-127"/>
              </a:rPr>
              <a:t>, </a:t>
            </a:r>
            <a:r>
              <a:rPr lang="ko-KR" altLang="en-US" sz="1600" dirty="0"/>
              <a:t>얼음</a:t>
            </a:r>
            <a:r>
              <a:rPr lang="en-US" altLang="ko-KR" sz="1600" dirty="0">
                <a:ea typeface="굴림" panose="020B0600000101010101" pitchFamily="50" charset="-127"/>
              </a:rPr>
              <a:t>, </a:t>
            </a:r>
            <a:r>
              <a:rPr lang="ko-KR" altLang="en-US" sz="1600" dirty="0"/>
              <a:t>천연 </a:t>
            </a:r>
            <a:r>
              <a:rPr lang="ko-KR" altLang="en-US" sz="1600" dirty="0" err="1"/>
              <a:t>아몬드</a:t>
            </a:r>
            <a:r>
              <a:rPr lang="ko-KR" altLang="en-US" sz="1600" dirty="0"/>
              <a:t> 향 </a:t>
            </a:r>
            <a:r>
              <a:rPr lang="ko-KR" altLang="en-US" sz="1600" dirty="0" err="1"/>
              <a:t>리큐어를</a:t>
            </a:r>
            <a:r>
              <a:rPr lang="ko-KR" altLang="en-US" sz="1600" dirty="0"/>
              <a:t> 넣고 </a:t>
            </a:r>
            <a:r>
              <a:rPr lang="ko-KR" altLang="en-US" sz="1600" dirty="0" err="1" smtClean="0"/>
              <a:t>쉐이킹</a:t>
            </a:r>
            <a:r>
              <a:rPr lang="ko-KR" altLang="en-US" sz="1600" dirty="0" smtClean="0"/>
              <a:t> 합니다</a:t>
            </a:r>
            <a:r>
              <a:rPr lang="en-US" altLang="ko-KR" sz="1600" dirty="0" smtClean="0">
                <a:ea typeface="굴림" panose="020B0600000101010101" pitchFamily="50" charset="-127"/>
              </a:rPr>
              <a:t>.</a:t>
            </a:r>
          </a:p>
          <a:p>
            <a:pPr eaLnBrk="1" hangingPunct="1"/>
            <a:r>
              <a:rPr lang="ko-KR" altLang="en-US" sz="1600" dirty="0" smtClean="0"/>
              <a:t>칵테일 </a:t>
            </a:r>
            <a:r>
              <a:rPr lang="ko-KR" altLang="en-US" sz="1600" dirty="0"/>
              <a:t>잔에 담아 냅니다</a:t>
            </a:r>
            <a:r>
              <a:rPr lang="en-US" altLang="ko-KR" sz="1600" dirty="0">
                <a:ea typeface="굴림" panose="020B0600000101010101" pitchFamily="50" charset="-127"/>
              </a:rPr>
              <a:t>. </a:t>
            </a:r>
            <a:r>
              <a:rPr lang="ko-KR" altLang="en-US" sz="1600" dirty="0"/>
              <a:t>그 위에 레몬 껍질과 커피 가루로 장식합니다</a:t>
            </a:r>
            <a:r>
              <a:rPr lang="en-US" altLang="ko-KR" sz="1600" dirty="0">
                <a:ea typeface="굴림" panose="020B0600000101010101" pitchFamily="50" charset="-127"/>
              </a:rPr>
              <a:t>.</a:t>
            </a:r>
            <a:endParaRPr lang="it-IT" altLang="ko-KR" sz="1600" dirty="0">
              <a:ea typeface="굴림" panose="020B0600000101010101" pitchFamily="50" charset="-127"/>
            </a:endParaRPr>
          </a:p>
        </p:txBody>
      </p:sp>
      <p:pic>
        <p:nvPicPr>
          <p:cNvPr id="7" name="Immagine 6" descr="coffee-sour.jpg"/>
          <p:cNvPicPr>
            <a:picLocks noChangeAspect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0" y="0"/>
            <a:ext cx="4708525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845874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5" name="Tabella 3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69585596"/>
              </p:ext>
            </p:extLst>
          </p:nvPr>
        </p:nvGraphicFramePr>
        <p:xfrm>
          <a:off x="5003800" y="1416050"/>
          <a:ext cx="3889375" cy="4829175"/>
        </p:xfrm>
        <a:graphic>
          <a:graphicData uri="http://schemas.openxmlformats.org/drawingml/2006/table">
            <a:tbl>
              <a:tblPr/>
              <a:tblGrid>
                <a:gridCol w="23193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683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238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7783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71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6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ea"/>
                          <a:ea typeface="+mj-ea"/>
                          <a:cs typeface="Arial" charset="0"/>
                        </a:rPr>
                        <a:t>바디감</a:t>
                      </a:r>
                      <a:endParaRPr kumimoji="0" lang="it-IT" altLang="ko-KR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ea"/>
                        <a:ea typeface="+mj-ea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ko-KR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  <a:sym typeface="Wingdings" pitchFamily="2" charset="2"/>
                        </a:rPr>
                        <a:t></a:t>
                      </a:r>
                      <a:endParaRPr kumimoji="0" lang="it-IT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ea typeface="굴림" charset="-127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ko-KR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  <a:sym typeface="Wingdings" pitchFamily="2" charset="2"/>
                        </a:rPr>
                        <a:t></a:t>
                      </a:r>
                      <a:endParaRPr kumimoji="0" lang="it-IT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ea typeface="굴림" charset="-127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1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ea"/>
                          <a:ea typeface="+mj-ea"/>
                          <a:cs typeface="Arial" charset="0"/>
                        </a:rPr>
                        <a:t>단맛</a:t>
                      </a:r>
                      <a:endParaRPr kumimoji="0" lang="it-IT" altLang="ko-KR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ea"/>
                        <a:ea typeface="+mj-ea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ko-KR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  <a:sym typeface="Wingdings" pitchFamily="2" charset="2"/>
                        </a:rPr>
                        <a:t></a:t>
                      </a:r>
                      <a:endParaRPr kumimoji="0" lang="it-IT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ea typeface="굴림" charset="-127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ko-KR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  <a:sym typeface="Wingdings" pitchFamily="2" charset="2"/>
                        </a:rPr>
                        <a:t></a:t>
                      </a:r>
                      <a:endParaRPr kumimoji="0" lang="it-IT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ea typeface="굴림" charset="-127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1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ea"/>
                          <a:ea typeface="+mj-ea"/>
                          <a:cs typeface="Arial" charset="0"/>
                        </a:rPr>
                        <a:t>신맛</a:t>
                      </a:r>
                      <a:endParaRPr kumimoji="0" lang="it-IT" altLang="ko-KR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ea"/>
                        <a:ea typeface="+mj-ea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ko-KR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  <a:sym typeface="Wingdings" pitchFamily="2" charset="2"/>
                        </a:rPr>
                        <a:t></a:t>
                      </a:r>
                      <a:endParaRPr kumimoji="0" lang="it-IT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ea typeface="굴림" charset="-127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ko-KR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  <a:sym typeface="Wingdings" pitchFamily="2" charset="2"/>
                        </a:rPr>
                        <a:t></a:t>
                      </a:r>
                      <a:endParaRPr kumimoji="0" lang="it-IT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ea typeface="굴림" charset="-127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1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600" b="1" kern="1200" dirty="0" smtClean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+mn-ea"/>
                          <a:cs typeface="+mn-cs"/>
                        </a:rPr>
                        <a:t>알코올 농도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ko-KR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  <a:sym typeface="Wingdings" pitchFamily="2" charset="2"/>
                        </a:rPr>
                        <a:t></a:t>
                      </a:r>
                      <a:endParaRPr kumimoji="0" lang="it-IT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ea typeface="굴림" charset="-127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1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600" b="1" kern="1200" dirty="0" smtClean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+mn-ea"/>
                          <a:cs typeface="+mn-cs"/>
                        </a:rPr>
                        <a:t>쓴맛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ko-KR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  <a:sym typeface="Wingdings" pitchFamily="2" charset="2"/>
                        </a:rPr>
                        <a:t></a:t>
                      </a:r>
                      <a:endParaRPr kumimoji="0" lang="it-IT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ea typeface="굴림" charset="-127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1475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600" b="1" kern="1200" dirty="0" smtClean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+mn-ea"/>
                          <a:cs typeface="+mn-cs"/>
                        </a:rPr>
                        <a:t>후각적 강도</a:t>
                      </a:r>
                      <a:endParaRPr lang="ko-KR" altLang="en-US" sz="1600" b="1" kern="1200" dirty="0">
                        <a:solidFill>
                          <a:schemeClr val="tx1"/>
                        </a:solidFill>
                        <a:latin typeface="Microsoft JhengHei" panose="020B0604030504040204" pitchFamily="34" charset="-120"/>
                        <a:ea typeface="+mn-ea"/>
                        <a:cs typeface="+mn-cs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ko-KR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  <a:sym typeface="Wingdings" pitchFamily="2" charset="2"/>
                        </a:rPr>
                        <a:t></a:t>
                      </a:r>
                      <a:endParaRPr kumimoji="0" lang="it-IT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ea typeface="굴림" charset="-127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ko-KR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  <a:sym typeface="Wingdings" pitchFamily="2" charset="2"/>
                        </a:rPr>
                        <a:t></a:t>
                      </a:r>
                      <a:endParaRPr kumimoji="0" lang="it-IT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ea typeface="굴림" charset="-127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1475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600" b="1" kern="1200" dirty="0" smtClean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+mn-ea"/>
                          <a:cs typeface="+mn-cs"/>
                        </a:rPr>
                        <a:t>꽃과 신선한 과일 향</a:t>
                      </a:r>
                      <a:endParaRPr lang="ko-KR" altLang="en-US" sz="1600" b="1" kern="1200" dirty="0">
                        <a:solidFill>
                          <a:schemeClr val="tx1"/>
                        </a:solidFill>
                        <a:latin typeface="Microsoft JhengHei" panose="020B0604030504040204" pitchFamily="34" charset="-120"/>
                        <a:ea typeface="+mn-ea"/>
                        <a:cs typeface="+mn-cs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ko-KR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  <a:sym typeface="Wingdings" pitchFamily="2" charset="2"/>
                        </a:rPr>
                        <a:t></a:t>
                      </a:r>
                      <a:endParaRPr kumimoji="0" lang="it-IT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ea typeface="굴림" charset="-127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ko-KR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  <a:sym typeface="Wingdings" pitchFamily="2" charset="2"/>
                        </a:rPr>
                        <a:t></a:t>
                      </a:r>
                      <a:endParaRPr kumimoji="0" lang="it-IT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ea typeface="굴림" charset="-127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71475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600" b="1" kern="1200" dirty="0" err="1" smtClean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+mn-ea"/>
                          <a:cs typeface="+mn-cs"/>
                        </a:rPr>
                        <a:t>로스팅</a:t>
                      </a:r>
                      <a:r>
                        <a:rPr lang="ko-KR" altLang="en-US" sz="1600" b="1" kern="1200" dirty="0" smtClean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+mn-ea"/>
                          <a:cs typeface="+mn-cs"/>
                        </a:rPr>
                        <a:t> 향</a:t>
                      </a:r>
                      <a:endParaRPr lang="ko-KR" altLang="en-US" sz="1600" b="1" kern="1200" dirty="0">
                        <a:solidFill>
                          <a:schemeClr val="tx1"/>
                        </a:solidFill>
                        <a:latin typeface="Microsoft JhengHei" panose="020B0604030504040204" pitchFamily="34" charset="-120"/>
                        <a:ea typeface="+mn-ea"/>
                        <a:cs typeface="+mn-cs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ko-KR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  <a:sym typeface="Wingdings" pitchFamily="2" charset="2"/>
                        </a:rPr>
                        <a:t></a:t>
                      </a:r>
                      <a:endParaRPr kumimoji="0" lang="it-IT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ea typeface="굴림" charset="-127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71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600" b="1" kern="1200" dirty="0" smtClean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+mn-ea"/>
                          <a:cs typeface="+mn-cs"/>
                        </a:rPr>
                        <a:t>페스트리 반죽 향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ko-KR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  <a:sym typeface="Wingdings" pitchFamily="2" charset="2"/>
                        </a:rPr>
                        <a:t></a:t>
                      </a:r>
                      <a:endParaRPr kumimoji="0" lang="it-IT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ea typeface="굴림" charset="-127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71475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600" b="1" kern="1200" dirty="0" smtClean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+mn-ea"/>
                          <a:cs typeface="+mn-cs"/>
                        </a:rPr>
                        <a:t>마른 과일과 견과류 향</a:t>
                      </a:r>
                      <a:endParaRPr lang="ko-KR" altLang="en-US" sz="1600" b="1" kern="1200" dirty="0">
                        <a:solidFill>
                          <a:schemeClr val="tx1"/>
                        </a:solidFill>
                        <a:latin typeface="Microsoft JhengHei" panose="020B0604030504040204" pitchFamily="34" charset="-120"/>
                        <a:ea typeface="+mn-ea"/>
                        <a:cs typeface="+mn-cs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ko-KR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  <a:sym typeface="Wingdings" pitchFamily="2" charset="2"/>
                        </a:rPr>
                        <a:t></a:t>
                      </a:r>
                      <a:endParaRPr kumimoji="0" lang="it-IT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ea typeface="굴림" charset="-127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71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600" b="1" kern="1200" dirty="0" smtClean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+mn-ea"/>
                          <a:cs typeface="+mn-cs"/>
                        </a:rPr>
                        <a:t>향신료 향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ko-KR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  <a:sym typeface="Wingdings" pitchFamily="2" charset="2"/>
                        </a:rPr>
                        <a:t></a:t>
                      </a:r>
                      <a:endParaRPr kumimoji="0" lang="it-IT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ea typeface="굴림" charset="-127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71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ko-KR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Microsoft JhengHei" panose="020B0604030504040204" pitchFamily="34" charset="-12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371475">
                <a:tc gridSpan="4">
                  <a:txBody>
                    <a:bodyPr/>
                    <a:lstStyle/>
                    <a:p>
                      <a:pPr latinLnBrk="1"/>
                      <a:endParaRPr lang="ko-KR" altLang="en-US" sz="1600" kern="1200" dirty="0">
                        <a:solidFill>
                          <a:schemeClr val="tx1"/>
                        </a:solidFill>
                        <a:latin typeface="Microsoft JhengHei" panose="020B0604030504040204" pitchFamily="34" charset="-120"/>
                        <a:ea typeface="+mn-ea"/>
                        <a:cs typeface="+mn-cs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</a:tbl>
          </a:graphicData>
        </a:graphic>
      </p:graphicFrame>
      <p:grpSp>
        <p:nvGrpSpPr>
          <p:cNvPr id="59455" name="Gruppo 40"/>
          <p:cNvGrpSpPr>
            <a:grpSpLocks/>
          </p:cNvGrpSpPr>
          <p:nvPr/>
        </p:nvGrpSpPr>
        <p:grpSpPr bwMode="auto">
          <a:xfrm>
            <a:off x="4859338" y="115888"/>
            <a:ext cx="4105275" cy="1200150"/>
            <a:chOff x="4859338" y="116632"/>
            <a:chExt cx="4105150" cy="1199102"/>
          </a:xfrm>
        </p:grpSpPr>
        <p:pic>
          <p:nvPicPr>
            <p:cNvPr id="59457" name="Immagine 4" descr="ibs-logo-4-cmky.jpg"/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88424" y="233807"/>
              <a:ext cx="576064" cy="8917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9458" name="CasellaDiTesto 10"/>
            <p:cNvSpPr txBox="1">
              <a:spLocks noChangeArrowheads="1"/>
            </p:cNvSpPr>
            <p:nvPr/>
          </p:nvSpPr>
          <p:spPr bwMode="auto">
            <a:xfrm>
              <a:off x="4859338" y="116632"/>
              <a:ext cx="3313062" cy="1199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r" eaLnBrk="1" hangingPunct="1"/>
              <a:r>
                <a:rPr lang="it-IT" altLang="ko-KR" sz="3600" b="1" dirty="0">
                  <a:solidFill>
                    <a:srgbClr val="127BBD"/>
                  </a:solidFill>
                  <a:latin typeface="Bodoni MT" panose="02070603080606020203" pitchFamily="18" charset="0"/>
                  <a:ea typeface="굴림" panose="020B0600000101010101" pitchFamily="50" charset="-127"/>
                </a:rPr>
                <a:t>Coffee</a:t>
              </a:r>
            </a:p>
            <a:p>
              <a:pPr algn="r" eaLnBrk="1" hangingPunct="1"/>
              <a:r>
                <a:rPr lang="it-IT" altLang="ko-KR" sz="3600" b="1" dirty="0">
                  <a:solidFill>
                    <a:srgbClr val="127BBD"/>
                  </a:solidFill>
                  <a:latin typeface="Bodoni MT" panose="02070603080606020203" pitchFamily="18" charset="0"/>
                  <a:ea typeface="굴림" panose="020B0600000101010101" pitchFamily="50" charset="-127"/>
                </a:rPr>
                <a:t>Sour</a:t>
              </a:r>
            </a:p>
          </p:txBody>
        </p:sp>
      </p:grpSp>
      <p:pic>
        <p:nvPicPr>
          <p:cNvPr id="7" name="Immagine 6" descr="coffee-sour.jpg"/>
          <p:cNvPicPr>
            <a:picLocks noChangeAspect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0" y="0"/>
            <a:ext cx="4708525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888851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7042" name="Immagine 6" descr="caffè-brulée.jp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107950" y="0"/>
            <a:ext cx="5816600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0419" name="Immagine 4" descr="ibs-logo-4-cmky.jpg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7667625" y="476250"/>
            <a:ext cx="1081088" cy="1673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0420" name="CasellaDiTesto 7"/>
          <p:cNvSpPr txBox="1">
            <a:spLocks noChangeArrowheads="1"/>
          </p:cNvSpPr>
          <p:nvPr/>
        </p:nvSpPr>
        <p:spPr bwMode="auto">
          <a:xfrm>
            <a:off x="4932363" y="2349500"/>
            <a:ext cx="3816350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it-IT" sz="4400" b="1">
                <a:solidFill>
                  <a:srgbClr val="127BBD"/>
                </a:solidFill>
                <a:latin typeface="Bodoni MT" pitchFamily="18" charset="0"/>
              </a:rPr>
              <a:t>Caffè Brulée</a:t>
            </a:r>
            <a:endParaRPr lang="it-IT" sz="4800" b="1">
              <a:solidFill>
                <a:srgbClr val="127BBD"/>
              </a:solidFill>
              <a:latin typeface="Bodoni MT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magine 6" descr="caffè-brulée.jpg"/>
          <p:cNvPicPr>
            <a:picLocks noChangeAspect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-107950" y="0"/>
            <a:ext cx="5816600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pSp>
        <p:nvGrpSpPr>
          <p:cNvPr id="61443" name="Gruppo 6"/>
          <p:cNvGrpSpPr>
            <a:grpSpLocks/>
          </p:cNvGrpSpPr>
          <p:nvPr/>
        </p:nvGrpSpPr>
        <p:grpSpPr bwMode="auto">
          <a:xfrm>
            <a:off x="4859338" y="115888"/>
            <a:ext cx="4105275" cy="1200150"/>
            <a:chOff x="4859338" y="116632"/>
            <a:chExt cx="4105150" cy="1199018"/>
          </a:xfrm>
        </p:grpSpPr>
        <p:pic>
          <p:nvPicPr>
            <p:cNvPr id="61445" name="Immagine 4" descr="ibs-logo-4-cmky.jpg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88424" y="233807"/>
              <a:ext cx="576064" cy="8917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1446" name="CasellaDiTesto 10"/>
            <p:cNvSpPr txBox="1">
              <a:spLocks noChangeArrowheads="1"/>
            </p:cNvSpPr>
            <p:nvPr/>
          </p:nvSpPr>
          <p:spPr bwMode="auto">
            <a:xfrm>
              <a:off x="4859338" y="116632"/>
              <a:ext cx="3313062" cy="11990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r" eaLnBrk="1" hangingPunct="1"/>
              <a:r>
                <a:rPr lang="it-IT" altLang="ko-KR" sz="3600" b="1">
                  <a:solidFill>
                    <a:srgbClr val="127BBD"/>
                  </a:solidFill>
                  <a:latin typeface="Bodoni MT" panose="02070603080606020203" pitchFamily="18" charset="0"/>
                  <a:ea typeface="굴림" panose="020B0600000101010101" pitchFamily="50" charset="-127"/>
                </a:rPr>
                <a:t>Caffè</a:t>
              </a:r>
            </a:p>
            <a:p>
              <a:pPr algn="r" eaLnBrk="1" hangingPunct="1"/>
              <a:r>
                <a:rPr lang="it-IT" altLang="ko-KR" sz="3600" b="1">
                  <a:solidFill>
                    <a:srgbClr val="127BBD"/>
                  </a:solidFill>
                  <a:latin typeface="Bodoni MT" panose="02070603080606020203" pitchFamily="18" charset="0"/>
                  <a:ea typeface="굴림" panose="020B0600000101010101" pitchFamily="50" charset="-127"/>
                </a:rPr>
                <a:t>Brulée</a:t>
              </a:r>
            </a:p>
          </p:txBody>
        </p:sp>
      </p:grpSp>
      <p:sp>
        <p:nvSpPr>
          <p:cNvPr id="61444" name="Rettangolo 5"/>
          <p:cNvSpPr>
            <a:spLocks noChangeArrowheads="1"/>
          </p:cNvSpPr>
          <p:nvPr/>
        </p:nvSpPr>
        <p:spPr bwMode="auto">
          <a:xfrm>
            <a:off x="5940424" y="1843088"/>
            <a:ext cx="3203575" cy="4616648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ko-KR" altLang="en-US" b="1" dirty="0" smtClean="0">
                <a:latin typeface="+mn-ea"/>
              </a:rPr>
              <a:t>재료</a:t>
            </a:r>
            <a:endParaRPr lang="en-US" altLang="ko-KR" b="1" dirty="0" smtClean="0">
              <a:latin typeface="+mn-ea"/>
            </a:endParaRPr>
          </a:p>
          <a:p>
            <a:pPr eaLnBrk="1" hangingPunct="1"/>
            <a:endParaRPr lang="it-IT" altLang="ko-KR" sz="1600" dirty="0">
              <a:latin typeface="+mn-ea"/>
            </a:endParaRPr>
          </a:p>
          <a:p>
            <a:pPr eaLnBrk="1" hangingPunct="1">
              <a:buFont typeface="Wingdings" panose="05000000000000000000" pitchFamily="2" charset="2"/>
              <a:buChar char="§"/>
            </a:pPr>
            <a:r>
              <a:rPr lang="it-IT" altLang="ko-KR" sz="1600" dirty="0">
                <a:latin typeface="+mn-ea"/>
              </a:rPr>
              <a:t> </a:t>
            </a:r>
            <a:r>
              <a:rPr lang="ko-KR" altLang="en-US" sz="1600" dirty="0">
                <a:latin typeface="+mn-ea"/>
              </a:rPr>
              <a:t>이탈리아 </a:t>
            </a:r>
            <a:r>
              <a:rPr lang="ko-KR" altLang="en-US" sz="1600" dirty="0" err="1">
                <a:latin typeface="+mn-ea"/>
              </a:rPr>
              <a:t>에스프레소</a:t>
            </a:r>
            <a:r>
              <a:rPr lang="ko-KR" altLang="en-US" sz="1600" dirty="0">
                <a:latin typeface="+mn-ea"/>
              </a:rPr>
              <a:t> </a:t>
            </a:r>
            <a:r>
              <a:rPr lang="it-IT" altLang="ko-KR" sz="1600" dirty="0">
                <a:latin typeface="+mn-ea"/>
              </a:rPr>
              <a:t>25 ml</a:t>
            </a:r>
          </a:p>
          <a:p>
            <a:pPr eaLnBrk="1" hangingPunct="1">
              <a:buFont typeface="Wingdings" panose="05000000000000000000" pitchFamily="2" charset="2"/>
              <a:buChar char="§"/>
            </a:pPr>
            <a:r>
              <a:rPr lang="it-IT" altLang="ko-KR" sz="1600" dirty="0">
                <a:latin typeface="+mn-ea"/>
              </a:rPr>
              <a:t> </a:t>
            </a:r>
            <a:r>
              <a:rPr lang="ko-KR" altLang="en-US" sz="1600" dirty="0" err="1">
                <a:latin typeface="+mn-ea"/>
              </a:rPr>
              <a:t>레드</a:t>
            </a:r>
            <a:r>
              <a:rPr lang="ko-KR" altLang="en-US" sz="1600" dirty="0">
                <a:latin typeface="+mn-ea"/>
              </a:rPr>
              <a:t> 와인 </a:t>
            </a:r>
            <a:r>
              <a:rPr lang="it-IT" altLang="ko-KR" sz="1600" dirty="0">
                <a:latin typeface="+mn-ea"/>
              </a:rPr>
              <a:t>25 ml </a:t>
            </a:r>
          </a:p>
          <a:p>
            <a:pPr eaLnBrk="1" hangingPunct="1">
              <a:buFont typeface="Wingdings" panose="05000000000000000000" pitchFamily="2" charset="2"/>
              <a:buChar char="§"/>
            </a:pPr>
            <a:r>
              <a:rPr lang="it-IT" altLang="ko-KR" sz="1600" dirty="0">
                <a:latin typeface="+mn-ea"/>
              </a:rPr>
              <a:t> </a:t>
            </a:r>
            <a:r>
              <a:rPr lang="ko-KR" altLang="en-US" sz="1600" dirty="0">
                <a:latin typeface="+mn-ea"/>
              </a:rPr>
              <a:t>정향 한쪽 </a:t>
            </a:r>
            <a:r>
              <a:rPr lang="it-IT" altLang="ko-KR" sz="1600" dirty="0">
                <a:latin typeface="+mn-ea"/>
              </a:rPr>
              <a:t>1pz</a:t>
            </a:r>
          </a:p>
          <a:p>
            <a:pPr eaLnBrk="1" hangingPunct="1">
              <a:buFont typeface="Wingdings" panose="05000000000000000000" pitchFamily="2" charset="2"/>
              <a:buChar char="§"/>
            </a:pPr>
            <a:r>
              <a:rPr lang="ko-KR" altLang="en-US" sz="1600" dirty="0" smtClean="0">
                <a:latin typeface="+mn-ea"/>
              </a:rPr>
              <a:t> 레몬즙</a:t>
            </a:r>
            <a:endParaRPr lang="en-US" altLang="ko-KR" sz="1600" dirty="0">
              <a:latin typeface="+mn-ea"/>
            </a:endParaRPr>
          </a:p>
          <a:p>
            <a:pPr eaLnBrk="1" hangingPunct="1">
              <a:buFont typeface="Wingdings" panose="05000000000000000000" pitchFamily="2" charset="2"/>
              <a:buChar char="§"/>
            </a:pPr>
            <a:r>
              <a:rPr lang="ko-KR" altLang="en-US" sz="1600" dirty="0" smtClean="0">
                <a:latin typeface="+mn-ea"/>
              </a:rPr>
              <a:t> 레몬 </a:t>
            </a:r>
            <a:r>
              <a:rPr lang="ko-KR" altLang="en-US" sz="1600" dirty="0">
                <a:latin typeface="+mn-ea"/>
              </a:rPr>
              <a:t>껍질</a:t>
            </a:r>
          </a:p>
          <a:p>
            <a:pPr eaLnBrk="1" hangingPunct="1"/>
            <a:endParaRPr lang="it-IT" altLang="ko-KR" sz="1600" b="1" dirty="0">
              <a:latin typeface="+mn-ea"/>
            </a:endParaRPr>
          </a:p>
          <a:p>
            <a:pPr eaLnBrk="1" hangingPunct="1"/>
            <a:r>
              <a:rPr lang="ko-KR" altLang="en-US" b="1" dirty="0">
                <a:latin typeface="+mn-ea"/>
              </a:rPr>
              <a:t>제조 </a:t>
            </a:r>
            <a:r>
              <a:rPr lang="ko-KR" altLang="en-US" b="1" dirty="0" smtClean="0">
                <a:latin typeface="+mn-ea"/>
              </a:rPr>
              <a:t>방법</a:t>
            </a:r>
            <a:endParaRPr lang="en-US" altLang="ko-KR" b="1" dirty="0" smtClean="0">
              <a:latin typeface="+mn-ea"/>
            </a:endParaRPr>
          </a:p>
          <a:p>
            <a:pPr eaLnBrk="1" hangingPunct="1"/>
            <a:endParaRPr lang="it-IT" altLang="ko-KR" b="1" dirty="0">
              <a:ea typeface="굴림" panose="020B0600000101010101" pitchFamily="50" charset="-127"/>
            </a:endParaRPr>
          </a:p>
          <a:p>
            <a:pPr eaLnBrk="1" latinLnBrk="1" hangingPunct="1"/>
            <a:r>
              <a:rPr lang="ko-KR" altLang="en-US" sz="1600" dirty="0" err="1"/>
              <a:t>에스프레소를</a:t>
            </a:r>
            <a:r>
              <a:rPr lang="ko-KR" altLang="en-US" sz="1600" dirty="0"/>
              <a:t> 추출하여 </a:t>
            </a:r>
            <a:r>
              <a:rPr lang="ko-KR" altLang="en-US" sz="1600" dirty="0" err="1" smtClean="0"/>
              <a:t>스팀저그에</a:t>
            </a:r>
            <a:r>
              <a:rPr lang="ko-KR" altLang="en-US" sz="1600" dirty="0" smtClean="0"/>
              <a:t> </a:t>
            </a:r>
            <a:r>
              <a:rPr lang="ko-KR" altLang="en-US" sz="1600" dirty="0" err="1"/>
              <a:t>레드</a:t>
            </a:r>
            <a:r>
              <a:rPr lang="ko-KR" altLang="en-US" sz="1600" dirty="0"/>
              <a:t> 와인</a:t>
            </a:r>
            <a:r>
              <a:rPr lang="en-US" altLang="ko-KR" sz="1600" dirty="0">
                <a:ea typeface="굴림" panose="020B0600000101010101" pitchFamily="50" charset="-127"/>
              </a:rPr>
              <a:t>, </a:t>
            </a:r>
            <a:r>
              <a:rPr lang="ko-KR" altLang="en-US" sz="1600" dirty="0"/>
              <a:t>정향</a:t>
            </a:r>
            <a:r>
              <a:rPr lang="en-US" altLang="ko-KR" sz="1600" dirty="0">
                <a:ea typeface="굴림" panose="020B0600000101010101" pitchFamily="50" charset="-127"/>
              </a:rPr>
              <a:t>, 10 </a:t>
            </a:r>
            <a:r>
              <a:rPr lang="ko-KR" altLang="en-US" sz="1600" dirty="0"/>
              <a:t>방울 정도의 레몬즙을 넣고 스팀 노즐을 이용해 따뜻하게 데웁니다</a:t>
            </a:r>
            <a:r>
              <a:rPr lang="en-US" altLang="ko-KR" sz="1600" dirty="0">
                <a:ea typeface="굴림" panose="020B0600000101010101" pitchFamily="50" charset="-127"/>
              </a:rPr>
              <a:t>.</a:t>
            </a:r>
            <a:endParaRPr lang="ko-KR" altLang="en-US" sz="1600" dirty="0"/>
          </a:p>
          <a:p>
            <a:pPr eaLnBrk="1" hangingPunct="1"/>
            <a:r>
              <a:rPr lang="ko-KR" altLang="en-US" sz="1600" dirty="0"/>
              <a:t>잔에 모두 붓고 레몬 조각으로 장식합니다</a:t>
            </a:r>
            <a:r>
              <a:rPr lang="en-US" altLang="ko-KR" sz="1600" dirty="0">
                <a:ea typeface="굴림" panose="020B0600000101010101" pitchFamily="50" charset="-127"/>
              </a:rPr>
              <a:t>. </a:t>
            </a:r>
            <a:r>
              <a:rPr lang="ko-KR" altLang="en-US" sz="1600" dirty="0"/>
              <a:t>준비하면서 사용한 정향은 </a:t>
            </a:r>
            <a:r>
              <a:rPr lang="ko-KR" altLang="en-US" sz="1600" dirty="0" err="1" smtClean="0"/>
              <a:t>서빙되지</a:t>
            </a:r>
            <a:r>
              <a:rPr lang="ko-KR" altLang="en-US" sz="1600" dirty="0" smtClean="0"/>
              <a:t> </a:t>
            </a:r>
            <a:r>
              <a:rPr lang="ko-KR" altLang="en-US" sz="1600" dirty="0"/>
              <a:t>않도록 주의합니다</a:t>
            </a:r>
            <a:r>
              <a:rPr lang="it-IT" altLang="ko-KR" sz="1600" dirty="0">
                <a:ea typeface="굴림" panose="020B0600000101010101" pitchFamily="50" charset="-127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0856759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magine 6" descr="caffè-brulée.jpg"/>
          <p:cNvPicPr>
            <a:picLocks noChangeAspect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-107950" y="0"/>
            <a:ext cx="5816600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aphicFrame>
        <p:nvGraphicFramePr>
          <p:cNvPr id="35" name="Tabella 3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57268744"/>
              </p:ext>
            </p:extLst>
          </p:nvPr>
        </p:nvGraphicFramePr>
        <p:xfrm>
          <a:off x="5867400" y="1416050"/>
          <a:ext cx="3025775" cy="5245100"/>
        </p:xfrm>
        <a:graphic>
          <a:graphicData uri="http://schemas.openxmlformats.org/drawingml/2006/table">
            <a:tbl>
              <a:tblPr/>
              <a:tblGrid>
                <a:gridCol w="18049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413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0798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714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7152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6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ea"/>
                          <a:ea typeface="+mj-ea"/>
                          <a:cs typeface="Arial" charset="0"/>
                        </a:rPr>
                        <a:t>바디감</a:t>
                      </a:r>
                      <a:endParaRPr kumimoji="0" lang="it-IT" altLang="ko-KR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ea"/>
                        <a:ea typeface="+mj-ea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ko-KR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  <a:sym typeface="Wingdings" pitchFamily="2" charset="2"/>
                        </a:rPr>
                        <a:t></a:t>
                      </a:r>
                      <a:endParaRPr kumimoji="0" lang="it-IT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ea typeface="굴림" charset="-127"/>
                        <a:cs typeface="Arial" charset="0"/>
                      </a:endParaRPr>
                    </a:p>
                  </a:txBody>
                  <a:tcPr marT="45726" marB="45726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ko-KR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  <a:sym typeface="Wingdings" pitchFamily="2" charset="2"/>
                        </a:rPr>
                        <a:t></a:t>
                      </a:r>
                      <a:endParaRPr kumimoji="0" lang="it-IT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ea typeface="굴림" charset="-127"/>
                        <a:cs typeface="Arial" charset="0"/>
                      </a:endParaRPr>
                    </a:p>
                  </a:txBody>
                  <a:tcPr marT="45726" marB="45726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6" marB="45726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152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ea"/>
                          <a:ea typeface="+mj-ea"/>
                          <a:cs typeface="Arial" charset="0"/>
                        </a:rPr>
                        <a:t>단맛</a:t>
                      </a:r>
                      <a:endParaRPr kumimoji="0" lang="it-IT" altLang="ko-KR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ea"/>
                        <a:ea typeface="+mj-ea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ko-KR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  <a:sym typeface="Wingdings" pitchFamily="2" charset="2"/>
                        </a:rPr>
                        <a:t></a:t>
                      </a:r>
                      <a:endParaRPr kumimoji="0" lang="it-IT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ea typeface="굴림" charset="-127"/>
                        <a:cs typeface="Arial" charset="0"/>
                      </a:endParaRPr>
                    </a:p>
                  </a:txBody>
                  <a:tcPr marT="45726" marB="45726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6" marB="45726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6" marB="45726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152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ea"/>
                          <a:ea typeface="+mj-ea"/>
                          <a:cs typeface="Arial" charset="0"/>
                        </a:rPr>
                        <a:t>신맛</a:t>
                      </a:r>
                      <a:endParaRPr kumimoji="0" lang="it-IT" altLang="ko-KR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ea"/>
                        <a:ea typeface="+mj-ea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ko-KR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  <a:sym typeface="Wingdings" pitchFamily="2" charset="2"/>
                        </a:rPr>
                        <a:t></a:t>
                      </a:r>
                      <a:endParaRPr kumimoji="0" lang="it-IT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ea typeface="굴림" charset="-127"/>
                        <a:cs typeface="Arial" charset="0"/>
                      </a:endParaRPr>
                    </a:p>
                  </a:txBody>
                  <a:tcPr marT="45726" marB="45726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6" marB="45726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6" marB="45726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152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600" b="1" kern="1200" dirty="0" smtClean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+mn-ea"/>
                          <a:cs typeface="+mn-cs"/>
                        </a:rPr>
                        <a:t>알코올 농도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ko-KR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  <a:sym typeface="Wingdings" pitchFamily="2" charset="2"/>
                        </a:rPr>
                        <a:t></a:t>
                      </a:r>
                      <a:endParaRPr kumimoji="0" lang="it-IT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ea typeface="굴림" charset="-127"/>
                        <a:cs typeface="Arial" charset="0"/>
                      </a:endParaRPr>
                    </a:p>
                  </a:txBody>
                  <a:tcPr marT="45726" marB="45726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6" marB="45726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6" marB="45726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152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600" b="1" kern="1200" dirty="0" smtClean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+mn-ea"/>
                          <a:cs typeface="+mn-cs"/>
                        </a:rPr>
                        <a:t>쓴맛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ko-KR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  <a:sym typeface="Wingdings" pitchFamily="2" charset="2"/>
                        </a:rPr>
                        <a:t></a:t>
                      </a:r>
                      <a:endParaRPr kumimoji="0" lang="it-IT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ea typeface="굴림" charset="-127"/>
                        <a:cs typeface="Arial" charset="0"/>
                      </a:endParaRPr>
                    </a:p>
                  </a:txBody>
                  <a:tcPr marT="45726" marB="45726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ko-KR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  <a:sym typeface="Wingdings" pitchFamily="2" charset="2"/>
                        </a:rPr>
                        <a:t></a:t>
                      </a:r>
                      <a:endParaRPr kumimoji="0" lang="it-IT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ea typeface="굴림" charset="-127"/>
                        <a:cs typeface="Arial" charset="0"/>
                      </a:endParaRPr>
                    </a:p>
                  </a:txBody>
                  <a:tcPr marT="45726" marB="45726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6" marB="45726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1520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600" b="1" kern="1200" dirty="0" smtClean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+mn-ea"/>
                          <a:cs typeface="+mn-cs"/>
                        </a:rPr>
                        <a:t>후각적 강도</a:t>
                      </a:r>
                      <a:endParaRPr lang="ko-KR" altLang="en-US" sz="1600" b="1" kern="1200" dirty="0">
                        <a:solidFill>
                          <a:schemeClr val="tx1"/>
                        </a:solidFill>
                        <a:latin typeface="Microsoft JhengHei" panose="020B0604030504040204" pitchFamily="34" charset="-120"/>
                        <a:ea typeface="+mn-ea"/>
                        <a:cs typeface="+mn-cs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ko-KR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  <a:sym typeface="Wingdings" pitchFamily="2" charset="2"/>
                        </a:rPr>
                        <a:t></a:t>
                      </a:r>
                      <a:endParaRPr kumimoji="0" lang="it-IT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ea typeface="굴림" charset="-127"/>
                        <a:cs typeface="Arial" charset="0"/>
                      </a:endParaRPr>
                    </a:p>
                  </a:txBody>
                  <a:tcPr marT="45726" marB="45726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ko-KR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  <a:sym typeface="Wingdings" pitchFamily="2" charset="2"/>
                        </a:rPr>
                        <a:t></a:t>
                      </a:r>
                      <a:endParaRPr kumimoji="0" lang="it-IT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ea typeface="굴림" charset="-127"/>
                        <a:cs typeface="Arial" charset="0"/>
                      </a:endParaRPr>
                    </a:p>
                  </a:txBody>
                  <a:tcPr marT="45726" marB="45726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ko-KR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  <a:sym typeface="Wingdings" pitchFamily="2" charset="2"/>
                        </a:rPr>
                        <a:t></a:t>
                      </a:r>
                      <a:endParaRPr kumimoji="0" lang="it-IT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ea typeface="굴림" charset="-127"/>
                        <a:cs typeface="Arial" charset="0"/>
                      </a:endParaRPr>
                    </a:p>
                  </a:txBody>
                  <a:tcPr marT="45726" marB="45726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79190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600" b="1" kern="1200" dirty="0" smtClean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+mn-ea"/>
                          <a:cs typeface="+mn-cs"/>
                        </a:rPr>
                        <a:t>꽃과 신선한 과일 향</a:t>
                      </a:r>
                      <a:endParaRPr lang="ko-KR" altLang="en-US" sz="1600" b="1" kern="1200" dirty="0">
                        <a:solidFill>
                          <a:schemeClr val="tx1"/>
                        </a:solidFill>
                        <a:latin typeface="Microsoft JhengHei" panose="020B0604030504040204" pitchFamily="34" charset="-120"/>
                        <a:ea typeface="+mn-ea"/>
                        <a:cs typeface="+mn-cs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ko-KR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  <a:sym typeface="Wingdings" pitchFamily="2" charset="2"/>
                        </a:rPr>
                        <a:t></a:t>
                      </a:r>
                      <a:endParaRPr kumimoji="0" lang="it-IT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ea typeface="굴림" charset="-127"/>
                        <a:cs typeface="Arial" charset="0"/>
                      </a:endParaRPr>
                    </a:p>
                  </a:txBody>
                  <a:tcPr marT="45726" marB="45726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ko-KR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  <a:sym typeface="Wingdings" pitchFamily="2" charset="2"/>
                        </a:rPr>
                        <a:t></a:t>
                      </a:r>
                      <a:endParaRPr kumimoji="0" lang="it-IT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ea typeface="굴림" charset="-127"/>
                        <a:cs typeface="Arial" charset="0"/>
                      </a:endParaRPr>
                    </a:p>
                  </a:txBody>
                  <a:tcPr marT="45726" marB="45726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6" marB="45726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71520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600" b="1" kern="1200" dirty="0" err="1" smtClean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+mn-ea"/>
                          <a:cs typeface="+mn-cs"/>
                        </a:rPr>
                        <a:t>로스팅</a:t>
                      </a:r>
                      <a:r>
                        <a:rPr lang="ko-KR" altLang="en-US" sz="1600" b="1" kern="1200" dirty="0" smtClean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+mn-ea"/>
                          <a:cs typeface="+mn-cs"/>
                        </a:rPr>
                        <a:t> 향</a:t>
                      </a:r>
                      <a:endParaRPr lang="ko-KR" altLang="en-US" sz="1600" b="1" kern="1200" dirty="0">
                        <a:solidFill>
                          <a:schemeClr val="tx1"/>
                        </a:solidFill>
                        <a:latin typeface="Microsoft JhengHei" panose="020B0604030504040204" pitchFamily="34" charset="-120"/>
                        <a:ea typeface="+mn-ea"/>
                        <a:cs typeface="+mn-cs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ko-KR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  <a:sym typeface="Wingdings" pitchFamily="2" charset="2"/>
                        </a:rPr>
                        <a:t></a:t>
                      </a:r>
                      <a:endParaRPr kumimoji="0" lang="it-IT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ea typeface="굴림" charset="-127"/>
                        <a:cs typeface="Arial" charset="0"/>
                      </a:endParaRPr>
                    </a:p>
                  </a:txBody>
                  <a:tcPr marT="45726" marB="45726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6" marB="45726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6" marB="45726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7152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600" b="1" kern="1200" dirty="0" smtClean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+mn-ea"/>
                          <a:cs typeface="+mn-cs"/>
                        </a:rPr>
                        <a:t>페스트리 반죽 향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ko-KR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  <a:sym typeface="Wingdings" pitchFamily="2" charset="2"/>
                        </a:rPr>
                        <a:t></a:t>
                      </a:r>
                      <a:endParaRPr kumimoji="0" lang="it-IT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ea typeface="굴림" charset="-127"/>
                        <a:cs typeface="Arial" charset="0"/>
                      </a:endParaRPr>
                    </a:p>
                  </a:txBody>
                  <a:tcPr marT="45726" marB="45726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6" marB="45726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6" marB="45726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579190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600" b="1" kern="1200" dirty="0" smtClean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+mn-ea"/>
                          <a:cs typeface="+mn-cs"/>
                        </a:rPr>
                        <a:t>마른 과일과 견과류 향</a:t>
                      </a:r>
                      <a:endParaRPr lang="ko-KR" altLang="en-US" sz="1600" b="1" kern="1200" dirty="0">
                        <a:solidFill>
                          <a:schemeClr val="tx1"/>
                        </a:solidFill>
                        <a:latin typeface="Microsoft JhengHei" panose="020B0604030504040204" pitchFamily="34" charset="-120"/>
                        <a:ea typeface="+mn-ea"/>
                        <a:cs typeface="+mn-cs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ko-KR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  <a:sym typeface="Wingdings" pitchFamily="2" charset="2"/>
                        </a:rPr>
                        <a:t></a:t>
                      </a:r>
                      <a:endParaRPr kumimoji="0" lang="it-IT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ea typeface="굴림" charset="-127"/>
                        <a:cs typeface="Arial" charset="0"/>
                      </a:endParaRPr>
                    </a:p>
                  </a:txBody>
                  <a:tcPr marT="45726" marB="45726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6" marB="45726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6" marB="45726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7152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600" b="1" kern="1200" dirty="0" smtClean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+mn-ea"/>
                          <a:cs typeface="+mn-cs"/>
                        </a:rPr>
                        <a:t>향신료 향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ko-KR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  <a:sym typeface="Wingdings" pitchFamily="2" charset="2"/>
                        </a:rPr>
                        <a:t></a:t>
                      </a:r>
                      <a:endParaRPr kumimoji="0" lang="it-IT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ea typeface="굴림" charset="-127"/>
                        <a:cs typeface="Arial" charset="0"/>
                      </a:endParaRPr>
                    </a:p>
                  </a:txBody>
                  <a:tcPr marT="45726" marB="45726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6" marB="45726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6" marB="45726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7152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ko-KR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6" marB="45726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6" marB="45726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6" marB="45726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6" marB="45726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371520">
                <a:tc gridSpan="4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it-IT" altLang="ko-KR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Arial" charset="0"/>
                      </a:endParaRPr>
                    </a:p>
                  </a:txBody>
                  <a:tcPr marT="45726" marB="45726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</a:tbl>
          </a:graphicData>
        </a:graphic>
      </p:graphicFrame>
      <p:grpSp>
        <p:nvGrpSpPr>
          <p:cNvPr id="62528" name="Gruppo 40"/>
          <p:cNvGrpSpPr>
            <a:grpSpLocks/>
          </p:cNvGrpSpPr>
          <p:nvPr/>
        </p:nvGrpSpPr>
        <p:grpSpPr bwMode="auto">
          <a:xfrm>
            <a:off x="4859338" y="115888"/>
            <a:ext cx="4105275" cy="1200150"/>
            <a:chOff x="4859338" y="116632"/>
            <a:chExt cx="4105150" cy="1199102"/>
          </a:xfrm>
        </p:grpSpPr>
        <p:pic>
          <p:nvPicPr>
            <p:cNvPr id="62529" name="Immagine 4" descr="ibs-logo-4-cmky.jpg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88424" y="233807"/>
              <a:ext cx="576064" cy="8917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2530" name="CasellaDiTesto 10"/>
            <p:cNvSpPr txBox="1">
              <a:spLocks noChangeArrowheads="1"/>
            </p:cNvSpPr>
            <p:nvPr/>
          </p:nvSpPr>
          <p:spPr bwMode="auto">
            <a:xfrm>
              <a:off x="4859338" y="116632"/>
              <a:ext cx="3313062" cy="1199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r" eaLnBrk="1" hangingPunct="1"/>
              <a:r>
                <a:rPr lang="it-IT" altLang="ko-KR" sz="3600" b="1">
                  <a:solidFill>
                    <a:srgbClr val="127BBD"/>
                  </a:solidFill>
                  <a:latin typeface="Bodoni MT" panose="02070603080606020203" pitchFamily="18" charset="0"/>
                  <a:ea typeface="굴림" panose="020B0600000101010101" pitchFamily="50" charset="-127"/>
                </a:rPr>
                <a:t>Caffè</a:t>
              </a:r>
            </a:p>
            <a:p>
              <a:pPr algn="r" eaLnBrk="1" hangingPunct="1"/>
              <a:r>
                <a:rPr lang="it-IT" altLang="ko-KR" sz="3600" b="1">
                  <a:solidFill>
                    <a:srgbClr val="127BBD"/>
                  </a:solidFill>
                  <a:latin typeface="Bodoni MT" panose="02070603080606020203" pitchFamily="18" charset="0"/>
                  <a:ea typeface="굴림" panose="020B0600000101010101" pitchFamily="50" charset="-127"/>
                </a:rPr>
                <a:t>Brulée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9669363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490" name="Immagine 4" descr="ibs-logo-4-cmky.jp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667625" y="476250"/>
            <a:ext cx="1081088" cy="1673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3491" name="CasellaDiTesto 7"/>
          <p:cNvSpPr txBox="1">
            <a:spLocks noChangeArrowheads="1"/>
          </p:cNvSpPr>
          <p:nvPr/>
        </p:nvSpPr>
        <p:spPr bwMode="auto">
          <a:xfrm>
            <a:off x="4932363" y="2349500"/>
            <a:ext cx="3816350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it-IT" sz="4400" b="1">
                <a:solidFill>
                  <a:srgbClr val="127BBD"/>
                </a:solidFill>
                <a:latin typeface="Bodoni MT" pitchFamily="18" charset="0"/>
              </a:rPr>
              <a:t>Vitamin C</a:t>
            </a:r>
            <a:endParaRPr lang="it-IT" sz="4800" b="1">
              <a:solidFill>
                <a:srgbClr val="127BBD"/>
              </a:solidFill>
              <a:latin typeface="Bodoni MT" pitchFamily="18" charset="0"/>
            </a:endParaRPr>
          </a:p>
        </p:txBody>
      </p:sp>
      <p:pic>
        <p:nvPicPr>
          <p:cNvPr id="63492" name="Picture 2" descr="\\aroma\condivisa\carlo.odello\privata.carlo\Absis\Progetti\00 Italian Barista School\Didattica\Materiali\M13 - Italian Coffee Art\Immagini\Italian Coffee Art- Sessione 3 - Selezione\DSC_5150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-26988"/>
            <a:ext cx="4573588" cy="6884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4514" name="Gruppo 6"/>
          <p:cNvGrpSpPr>
            <a:grpSpLocks/>
          </p:cNvGrpSpPr>
          <p:nvPr/>
        </p:nvGrpSpPr>
        <p:grpSpPr bwMode="auto">
          <a:xfrm>
            <a:off x="4859338" y="115888"/>
            <a:ext cx="4105275" cy="1200150"/>
            <a:chOff x="4859338" y="116632"/>
            <a:chExt cx="4105150" cy="1199101"/>
          </a:xfrm>
        </p:grpSpPr>
        <p:pic>
          <p:nvPicPr>
            <p:cNvPr id="64517" name="Immagine 4" descr="ibs-logo-4-cmky.jpg"/>
            <p:cNvPicPr>
              <a:picLocks noChangeAspect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8388424" y="233807"/>
              <a:ext cx="576064" cy="8917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4518" name="CasellaDiTesto 10"/>
            <p:cNvSpPr txBox="1">
              <a:spLocks noChangeArrowheads="1"/>
            </p:cNvSpPr>
            <p:nvPr/>
          </p:nvSpPr>
          <p:spPr bwMode="auto">
            <a:xfrm>
              <a:off x="4859338" y="116632"/>
              <a:ext cx="3313062" cy="119910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r"/>
              <a:endParaRPr lang="it-IT" sz="3600" b="1">
                <a:solidFill>
                  <a:srgbClr val="127BBD"/>
                </a:solidFill>
                <a:latin typeface="Bodoni MT" pitchFamily="18" charset="0"/>
              </a:endParaRPr>
            </a:p>
            <a:p>
              <a:pPr algn="r"/>
              <a:r>
                <a:rPr lang="it-IT" sz="3600" b="1">
                  <a:solidFill>
                    <a:srgbClr val="127BBD"/>
                  </a:solidFill>
                  <a:latin typeface="Bodoni MT" pitchFamily="18" charset="0"/>
                </a:rPr>
                <a:t>Vitamin C</a:t>
              </a:r>
            </a:p>
          </p:txBody>
        </p:sp>
      </p:grpSp>
      <p:sp>
        <p:nvSpPr>
          <p:cNvPr id="64515" name="Rettangolo 5"/>
          <p:cNvSpPr>
            <a:spLocks noChangeArrowheads="1"/>
          </p:cNvSpPr>
          <p:nvPr/>
        </p:nvSpPr>
        <p:spPr bwMode="auto">
          <a:xfrm>
            <a:off x="4716463" y="1555750"/>
            <a:ext cx="4248150" cy="443198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ko-KR" altLang="en-US" b="1" dirty="0" smtClean="0">
                <a:latin typeface="+mn-ea"/>
              </a:rPr>
              <a:t>재료</a:t>
            </a:r>
            <a:endParaRPr lang="en-US" altLang="ko-KR" b="1" dirty="0" smtClean="0">
              <a:latin typeface="+mn-ea"/>
            </a:endParaRPr>
          </a:p>
          <a:p>
            <a:endParaRPr lang="en-US" altLang="ko-KR" b="1" dirty="0" smtClean="0">
              <a:latin typeface="+mn-ea"/>
            </a:endParaRPr>
          </a:p>
          <a:p>
            <a:pPr marL="285750" lvl="0" indent="-285750" latinLnBrk="1">
              <a:buFont typeface="Wingdings" panose="05000000000000000000" pitchFamily="2" charset="2"/>
              <a:buChar char="§"/>
            </a:pPr>
            <a:r>
              <a:rPr lang="ko-KR" altLang="ko-KR" sz="1600" dirty="0" err="1">
                <a:latin typeface="+mn-ea"/>
              </a:rPr>
              <a:t>흑당근</a:t>
            </a:r>
            <a:r>
              <a:rPr lang="en-US" altLang="ko-KR" sz="1600" dirty="0">
                <a:latin typeface="+mn-ea"/>
              </a:rPr>
              <a:t> 1</a:t>
            </a:r>
            <a:r>
              <a:rPr lang="ko-KR" altLang="ko-KR" sz="1600" dirty="0">
                <a:latin typeface="+mn-ea"/>
              </a:rPr>
              <a:t>개</a:t>
            </a:r>
          </a:p>
          <a:p>
            <a:pPr marL="285750" lvl="0" indent="-285750" latinLnBrk="1">
              <a:buFont typeface="Wingdings" panose="05000000000000000000" pitchFamily="2" charset="2"/>
              <a:buChar char="§"/>
            </a:pPr>
            <a:r>
              <a:rPr lang="ko-KR" altLang="ko-KR" sz="1600" dirty="0" err="1">
                <a:latin typeface="+mn-ea"/>
              </a:rPr>
              <a:t>오렌지쥬스</a:t>
            </a:r>
            <a:r>
              <a:rPr lang="en-US" altLang="ko-KR" sz="1600" dirty="0">
                <a:latin typeface="+mn-ea"/>
              </a:rPr>
              <a:t> (</a:t>
            </a:r>
            <a:r>
              <a:rPr lang="ko-KR" altLang="ko-KR" sz="1600" dirty="0">
                <a:latin typeface="+mn-ea"/>
              </a:rPr>
              <a:t>오렌지 </a:t>
            </a:r>
            <a:r>
              <a:rPr lang="ko-KR" altLang="ko-KR" sz="1600" dirty="0" err="1">
                <a:latin typeface="+mn-ea"/>
              </a:rPr>
              <a:t>슬라이스</a:t>
            </a:r>
            <a:r>
              <a:rPr lang="en-US" altLang="ko-KR" sz="1600" dirty="0">
                <a:latin typeface="+mn-ea"/>
              </a:rPr>
              <a:t> 1</a:t>
            </a:r>
            <a:r>
              <a:rPr lang="ko-KR" altLang="ko-KR" sz="1600" dirty="0">
                <a:latin typeface="+mn-ea"/>
              </a:rPr>
              <a:t>조각 또는 주스</a:t>
            </a:r>
            <a:r>
              <a:rPr lang="en-US" altLang="ko-KR" sz="1600" dirty="0">
                <a:latin typeface="+mn-ea"/>
              </a:rPr>
              <a:t> 2 cl )</a:t>
            </a:r>
            <a:endParaRPr lang="ko-KR" altLang="ko-KR" sz="1600" dirty="0">
              <a:latin typeface="+mn-ea"/>
            </a:endParaRPr>
          </a:p>
          <a:p>
            <a:pPr marL="285750" lvl="0" indent="-285750" latinLnBrk="1">
              <a:buFont typeface="Wingdings" panose="05000000000000000000" pitchFamily="2" charset="2"/>
              <a:buChar char="§"/>
            </a:pPr>
            <a:r>
              <a:rPr lang="ko-KR" altLang="ko-KR" sz="1600" dirty="0" err="1">
                <a:latin typeface="+mn-ea"/>
              </a:rPr>
              <a:t>에스프레소</a:t>
            </a:r>
            <a:r>
              <a:rPr lang="en-US" altLang="ko-KR" sz="1600" dirty="0">
                <a:latin typeface="+mn-ea"/>
              </a:rPr>
              <a:t> 25ml</a:t>
            </a:r>
            <a:endParaRPr lang="ko-KR" altLang="ko-KR" sz="1600" dirty="0">
              <a:latin typeface="+mn-ea"/>
            </a:endParaRPr>
          </a:p>
          <a:p>
            <a:pPr marL="285750" lvl="0" indent="-285750" latinLnBrk="1">
              <a:buFont typeface="Wingdings" panose="05000000000000000000" pitchFamily="2" charset="2"/>
              <a:buChar char="§"/>
            </a:pPr>
            <a:r>
              <a:rPr lang="ko-KR" altLang="ko-KR" sz="1600" dirty="0">
                <a:latin typeface="+mn-ea"/>
              </a:rPr>
              <a:t>설탕시럽</a:t>
            </a:r>
            <a:r>
              <a:rPr lang="en-US" altLang="ko-KR" sz="1600" dirty="0">
                <a:latin typeface="+mn-ea"/>
              </a:rPr>
              <a:t> 10ml</a:t>
            </a:r>
            <a:endParaRPr lang="ko-KR" altLang="ko-KR" sz="1600" dirty="0">
              <a:latin typeface="+mn-ea"/>
            </a:endParaRPr>
          </a:p>
          <a:p>
            <a:pPr marL="285750" lvl="0" indent="-285750" latinLnBrk="1">
              <a:buFont typeface="Wingdings" panose="05000000000000000000" pitchFamily="2" charset="2"/>
              <a:buChar char="§"/>
            </a:pPr>
            <a:r>
              <a:rPr lang="ko-KR" altLang="ko-KR" sz="1600" dirty="0">
                <a:latin typeface="+mn-ea"/>
              </a:rPr>
              <a:t>얼음</a:t>
            </a:r>
          </a:p>
          <a:p>
            <a:endParaRPr lang="it-IT" sz="1600" dirty="0">
              <a:latin typeface="+mn-ea"/>
            </a:endParaRPr>
          </a:p>
          <a:p>
            <a:endParaRPr lang="it-IT" b="1" dirty="0">
              <a:latin typeface="+mn-ea"/>
            </a:endParaRPr>
          </a:p>
          <a:p>
            <a:r>
              <a:rPr lang="ko-KR" altLang="en-US" b="1" dirty="0" smtClean="0">
                <a:latin typeface="+mn-ea"/>
              </a:rPr>
              <a:t>제조 방법</a:t>
            </a:r>
            <a:endParaRPr lang="en-US" altLang="ko-KR" b="1" dirty="0" smtClean="0">
              <a:latin typeface="+mn-ea"/>
            </a:endParaRPr>
          </a:p>
          <a:p>
            <a:r>
              <a:rPr lang="it-IT" b="1" dirty="0" smtClean="0">
                <a:latin typeface="+mn-ea"/>
              </a:rPr>
              <a:t> </a:t>
            </a:r>
          </a:p>
          <a:p>
            <a:pPr latinLnBrk="1"/>
            <a:r>
              <a:rPr lang="ko-KR" altLang="ko-KR" sz="1600" dirty="0" err="1" smtClean="0">
                <a:latin typeface="+mn-ea"/>
              </a:rPr>
              <a:t>쉐이커</a:t>
            </a:r>
            <a:r>
              <a:rPr lang="en-US" altLang="ko-KR" sz="1600" dirty="0" smtClean="0">
                <a:latin typeface="+mn-ea"/>
              </a:rPr>
              <a:t> </a:t>
            </a:r>
            <a:r>
              <a:rPr lang="ko-KR" altLang="ko-KR" sz="1600" dirty="0" smtClean="0">
                <a:latin typeface="+mn-ea"/>
              </a:rPr>
              <a:t>안에 </a:t>
            </a:r>
            <a:r>
              <a:rPr lang="ko-KR" altLang="ko-KR" sz="1600" dirty="0">
                <a:latin typeface="+mn-ea"/>
              </a:rPr>
              <a:t>얼음</a:t>
            </a:r>
            <a:r>
              <a:rPr lang="en-US" altLang="ko-KR" sz="1600" dirty="0">
                <a:latin typeface="+mn-ea"/>
              </a:rPr>
              <a:t>, </a:t>
            </a:r>
            <a:r>
              <a:rPr lang="ko-KR" altLang="ko-KR" sz="1600" dirty="0" smtClean="0">
                <a:latin typeface="+mn-ea"/>
              </a:rPr>
              <a:t>오렌지</a:t>
            </a:r>
            <a:r>
              <a:rPr lang="en-US" altLang="ko-KR" sz="1600" dirty="0" smtClean="0">
                <a:latin typeface="+mn-ea"/>
              </a:rPr>
              <a:t> </a:t>
            </a:r>
            <a:r>
              <a:rPr lang="ko-KR" altLang="ko-KR" sz="1600" dirty="0" err="1" smtClean="0">
                <a:latin typeface="+mn-ea"/>
              </a:rPr>
              <a:t>쥬스</a:t>
            </a:r>
            <a:r>
              <a:rPr lang="en-US" altLang="ko-KR" sz="1600" dirty="0">
                <a:latin typeface="+mn-ea"/>
              </a:rPr>
              <a:t>, </a:t>
            </a:r>
            <a:r>
              <a:rPr lang="ko-KR" altLang="ko-KR" sz="1600" dirty="0">
                <a:latin typeface="+mn-ea"/>
              </a:rPr>
              <a:t>설탕시럽</a:t>
            </a:r>
            <a:r>
              <a:rPr lang="en-US" altLang="ko-KR" sz="1600" dirty="0">
                <a:latin typeface="+mn-ea"/>
              </a:rPr>
              <a:t>, </a:t>
            </a:r>
            <a:r>
              <a:rPr lang="ko-KR" altLang="ko-KR" sz="1600" dirty="0" err="1">
                <a:latin typeface="+mn-ea"/>
              </a:rPr>
              <a:t>에스프레소와</a:t>
            </a:r>
            <a:r>
              <a:rPr lang="ko-KR" altLang="ko-KR" sz="1600" dirty="0">
                <a:latin typeface="+mn-ea"/>
              </a:rPr>
              <a:t> 당근을 모두 </a:t>
            </a:r>
            <a:r>
              <a:rPr lang="ko-KR" altLang="ko-KR" sz="1600" dirty="0" smtClean="0">
                <a:latin typeface="+mn-ea"/>
              </a:rPr>
              <a:t>넣는다</a:t>
            </a:r>
            <a:r>
              <a:rPr lang="en-US" altLang="ko-KR" sz="1600" dirty="0">
                <a:latin typeface="+mn-ea"/>
              </a:rPr>
              <a:t>.</a:t>
            </a:r>
            <a:endParaRPr lang="ko-KR" altLang="ko-KR" sz="1600" dirty="0">
              <a:latin typeface="+mn-ea"/>
            </a:endParaRPr>
          </a:p>
          <a:p>
            <a:pPr latinLnBrk="1"/>
            <a:r>
              <a:rPr lang="ko-KR" altLang="ko-KR" sz="1600" dirty="0">
                <a:latin typeface="+mn-ea"/>
              </a:rPr>
              <a:t>흔들어 </a:t>
            </a:r>
            <a:r>
              <a:rPr lang="ko-KR" altLang="ko-KR" sz="1600" dirty="0" err="1" smtClean="0">
                <a:latin typeface="+mn-ea"/>
              </a:rPr>
              <a:t>쉐이킹</a:t>
            </a:r>
            <a:r>
              <a:rPr lang="en-US" altLang="ko-KR" sz="1600" dirty="0" smtClean="0">
                <a:latin typeface="+mn-ea"/>
              </a:rPr>
              <a:t> </a:t>
            </a:r>
            <a:r>
              <a:rPr lang="ko-KR" altLang="en-US" sz="1600" dirty="0" smtClean="0"/>
              <a:t>한</a:t>
            </a:r>
            <a:r>
              <a:rPr lang="ko-KR" altLang="ko-KR" sz="1600" dirty="0" smtClean="0"/>
              <a:t> </a:t>
            </a:r>
            <a:r>
              <a:rPr lang="ko-KR" altLang="ko-KR" sz="1600" dirty="0"/>
              <a:t>후 잔에 부어 담는다</a:t>
            </a:r>
            <a:r>
              <a:rPr lang="en-US" altLang="ko-KR" sz="1600" dirty="0"/>
              <a:t>.</a:t>
            </a:r>
            <a:endParaRPr lang="ko-KR" altLang="ko-KR" sz="1600" dirty="0"/>
          </a:p>
          <a:p>
            <a:pPr latinLnBrk="1"/>
            <a:r>
              <a:rPr lang="ko-KR" altLang="ko-KR" sz="1600" dirty="0"/>
              <a:t>오렌지 </a:t>
            </a:r>
            <a:r>
              <a:rPr lang="ko-KR" altLang="ko-KR" sz="1600" dirty="0" err="1"/>
              <a:t>슬라이스</a:t>
            </a:r>
            <a:r>
              <a:rPr lang="ko-KR" altLang="ko-KR" sz="1600" dirty="0"/>
              <a:t> 조각과 당근으로 </a:t>
            </a:r>
            <a:r>
              <a:rPr lang="ko-KR" altLang="ko-KR" sz="1600" dirty="0" err="1"/>
              <a:t>데코레이션한다</a:t>
            </a:r>
            <a:r>
              <a:rPr lang="en-US" altLang="ko-KR" sz="1600" dirty="0"/>
              <a:t>.</a:t>
            </a:r>
            <a:endParaRPr lang="ko-KR" altLang="ko-KR" sz="1600" dirty="0"/>
          </a:p>
        </p:txBody>
      </p:sp>
      <p:pic>
        <p:nvPicPr>
          <p:cNvPr id="64516" name="Picture 2" descr="\\aroma\condivisa\carlo.odello\privata.carlo\Absis\Progetti\00 Italian Barista School\Didattica\Materiali\M13 - Italian Coffee Art\Immagini\Italian Coffee Art- Sessione 3 - Selezione\DSC_5150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-26988"/>
            <a:ext cx="4573588" cy="6884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5" name="Tabella 34"/>
          <p:cNvGraphicFramePr>
            <a:graphicFrameLocks noGrp="1"/>
          </p:cNvGraphicFramePr>
          <p:nvPr/>
        </p:nvGraphicFramePr>
        <p:xfrm>
          <a:off x="4716463" y="1416050"/>
          <a:ext cx="4177159" cy="4829175"/>
        </p:xfrm>
        <a:graphic>
          <a:graphicData uri="http://schemas.openxmlformats.org/drawingml/2006/table">
            <a:tbl>
              <a:tblPr/>
              <a:tblGrid>
                <a:gridCol w="249095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1037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6263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1319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71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6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ea"/>
                          <a:ea typeface="+mj-ea"/>
                          <a:cs typeface="Arial" charset="0"/>
                        </a:rPr>
                        <a:t>바디감</a:t>
                      </a:r>
                      <a:endParaRPr kumimoji="0" lang="it-IT" altLang="ko-KR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ea"/>
                        <a:ea typeface="+mj-ea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/>
                          <a:latin typeface="Arial" charset="0"/>
                          <a:cs typeface="Arial" charset="0"/>
                          <a:sym typeface="Wingdings" pitchFamily="2" charset="2"/>
                        </a:rPr>
                        <a:t></a:t>
                      </a:r>
                      <a:endParaRPr kumimoji="0" lang="it-IT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/>
                          <a:latin typeface="Arial" charset="0"/>
                          <a:cs typeface="Arial" charset="0"/>
                          <a:sym typeface="Wingdings" pitchFamily="2" charset="2"/>
                        </a:rPr>
                        <a:t></a:t>
                      </a:r>
                      <a:endParaRPr kumimoji="0" lang="it-IT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it-IT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1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ea"/>
                          <a:ea typeface="+mj-ea"/>
                          <a:cs typeface="Arial" charset="0"/>
                        </a:rPr>
                        <a:t>단맛</a:t>
                      </a:r>
                      <a:endParaRPr kumimoji="0" lang="it-IT" altLang="ko-KR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ea"/>
                        <a:ea typeface="+mj-ea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/>
                          <a:latin typeface="Arial" charset="0"/>
                          <a:cs typeface="Arial" charset="0"/>
                          <a:sym typeface="Wingdings" pitchFamily="2" charset="2"/>
                        </a:rPr>
                        <a:t></a:t>
                      </a:r>
                      <a:endParaRPr kumimoji="0" lang="it-IT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it-IT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it-IT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1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ea"/>
                          <a:ea typeface="+mj-ea"/>
                          <a:cs typeface="Arial" charset="0"/>
                        </a:rPr>
                        <a:t>신맛</a:t>
                      </a:r>
                      <a:endParaRPr kumimoji="0" lang="it-IT" altLang="ko-KR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ea"/>
                        <a:ea typeface="+mj-ea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/>
                          <a:latin typeface="Arial" charset="0"/>
                          <a:cs typeface="Arial" charset="0"/>
                          <a:sym typeface="Wingdings" pitchFamily="2" charset="2"/>
                        </a:rPr>
                        <a:t></a:t>
                      </a:r>
                      <a:endParaRPr kumimoji="0" lang="it-IT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/>
                          <a:latin typeface="Arial" charset="0"/>
                          <a:cs typeface="Arial" charset="0"/>
                          <a:sym typeface="Wingdings" pitchFamily="2" charset="2"/>
                        </a:rPr>
                        <a:t></a:t>
                      </a:r>
                      <a:endParaRPr kumimoji="0" lang="it-IT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it-IT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1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600" b="1" kern="1200" dirty="0" smtClean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+mn-ea"/>
                          <a:cs typeface="+mn-cs"/>
                        </a:rPr>
                        <a:t>알코올 농도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it-IT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it-IT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it-IT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1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600" b="1" kern="1200" dirty="0" smtClean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+mn-ea"/>
                          <a:cs typeface="+mn-cs"/>
                        </a:rPr>
                        <a:t>쓴맛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/>
                          <a:latin typeface="Arial" charset="0"/>
                          <a:cs typeface="Arial" charset="0"/>
                          <a:sym typeface="Wingdings" pitchFamily="2" charset="2"/>
                        </a:rPr>
                        <a:t></a:t>
                      </a:r>
                      <a:endParaRPr kumimoji="0" lang="it-IT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/>
                          <a:latin typeface="Arial" charset="0"/>
                          <a:cs typeface="Arial" charset="0"/>
                          <a:sym typeface="Wingdings" pitchFamily="2" charset="2"/>
                        </a:rPr>
                        <a:t></a:t>
                      </a:r>
                      <a:endParaRPr kumimoji="0" lang="it-IT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it-IT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1475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600" b="1" kern="1200" dirty="0" smtClean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+mn-ea"/>
                          <a:cs typeface="+mn-cs"/>
                        </a:rPr>
                        <a:t>후각적 강도</a:t>
                      </a:r>
                      <a:endParaRPr lang="ko-KR" altLang="en-US" sz="1600" b="1" kern="1200" dirty="0">
                        <a:solidFill>
                          <a:schemeClr val="tx1"/>
                        </a:solidFill>
                        <a:latin typeface="Microsoft JhengHei" panose="020B0604030504040204" pitchFamily="34" charset="-120"/>
                        <a:ea typeface="+mn-ea"/>
                        <a:cs typeface="+mn-cs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/>
                          <a:latin typeface="Arial" charset="0"/>
                          <a:cs typeface="Arial" charset="0"/>
                          <a:sym typeface="Wingdings" pitchFamily="2" charset="2"/>
                        </a:rPr>
                        <a:t></a:t>
                      </a:r>
                      <a:endParaRPr kumimoji="0" lang="it-IT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/>
                          <a:latin typeface="Arial" charset="0"/>
                          <a:cs typeface="Arial" charset="0"/>
                          <a:sym typeface="Wingdings" pitchFamily="2" charset="2"/>
                        </a:rPr>
                        <a:t></a:t>
                      </a:r>
                      <a:endParaRPr kumimoji="0" lang="it-IT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it-IT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1475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600" b="1" kern="1200" dirty="0" smtClean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+mn-ea"/>
                          <a:cs typeface="+mn-cs"/>
                        </a:rPr>
                        <a:t>꽃과 신선한 과일 향</a:t>
                      </a:r>
                      <a:endParaRPr lang="ko-KR" altLang="en-US" sz="1600" b="1" kern="1200" dirty="0">
                        <a:solidFill>
                          <a:schemeClr val="tx1"/>
                        </a:solidFill>
                        <a:latin typeface="Microsoft JhengHei" panose="020B0604030504040204" pitchFamily="34" charset="-120"/>
                        <a:ea typeface="+mn-ea"/>
                        <a:cs typeface="+mn-cs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/>
                          <a:latin typeface="Arial" charset="0"/>
                          <a:cs typeface="Arial" charset="0"/>
                          <a:sym typeface="Wingdings" pitchFamily="2" charset="2"/>
                        </a:rPr>
                        <a:t></a:t>
                      </a:r>
                      <a:endParaRPr kumimoji="0" lang="it-IT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/>
                          <a:latin typeface="Arial" charset="0"/>
                          <a:cs typeface="Arial" charset="0"/>
                          <a:sym typeface="Wingdings" pitchFamily="2" charset="2"/>
                        </a:rPr>
                        <a:t></a:t>
                      </a:r>
                      <a:endParaRPr kumimoji="0" lang="it-IT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it-IT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71475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600" b="1" kern="1200" dirty="0" err="1" smtClean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+mn-ea"/>
                          <a:cs typeface="+mn-cs"/>
                        </a:rPr>
                        <a:t>로스팅</a:t>
                      </a:r>
                      <a:r>
                        <a:rPr lang="ko-KR" altLang="en-US" sz="1600" b="1" kern="1200" dirty="0" smtClean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+mn-ea"/>
                          <a:cs typeface="+mn-cs"/>
                        </a:rPr>
                        <a:t> 향</a:t>
                      </a:r>
                      <a:endParaRPr lang="ko-KR" altLang="en-US" sz="1600" b="1" kern="1200" dirty="0">
                        <a:solidFill>
                          <a:schemeClr val="tx1"/>
                        </a:solidFill>
                        <a:latin typeface="Microsoft JhengHei" panose="020B0604030504040204" pitchFamily="34" charset="-120"/>
                        <a:ea typeface="+mn-ea"/>
                        <a:cs typeface="+mn-cs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/>
                          <a:latin typeface="Arial" charset="0"/>
                          <a:cs typeface="Arial" charset="0"/>
                          <a:sym typeface="Wingdings" pitchFamily="2" charset="2"/>
                        </a:rPr>
                        <a:t></a:t>
                      </a:r>
                      <a:endParaRPr kumimoji="0" lang="it-IT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it-IT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it-IT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71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600" b="1" kern="1200" dirty="0" smtClean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+mn-ea"/>
                          <a:cs typeface="+mn-cs"/>
                        </a:rPr>
                        <a:t>페스트리 반죽 향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/>
                          <a:latin typeface="Arial" charset="0"/>
                          <a:cs typeface="Arial" charset="0"/>
                          <a:sym typeface="Wingdings" pitchFamily="2" charset="2"/>
                        </a:rPr>
                        <a:t></a:t>
                      </a:r>
                      <a:endParaRPr kumimoji="0" lang="it-IT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it-IT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it-IT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71475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600" b="1" kern="1200" dirty="0" smtClean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+mn-ea"/>
                          <a:cs typeface="+mn-cs"/>
                        </a:rPr>
                        <a:t>마른 과일과 견과류 향</a:t>
                      </a:r>
                      <a:endParaRPr lang="ko-KR" altLang="en-US" sz="1600" b="1" kern="1200" dirty="0">
                        <a:solidFill>
                          <a:schemeClr val="tx1"/>
                        </a:solidFill>
                        <a:latin typeface="Microsoft JhengHei" panose="020B0604030504040204" pitchFamily="34" charset="-120"/>
                        <a:ea typeface="+mn-ea"/>
                        <a:cs typeface="+mn-cs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it-IT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it-IT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it-IT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71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600" b="1" kern="1200" dirty="0" smtClean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+mn-ea"/>
                          <a:cs typeface="+mn-cs"/>
                        </a:rPr>
                        <a:t>향신료 향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/>
                          <a:latin typeface="Arial" charset="0"/>
                          <a:cs typeface="Arial" charset="0"/>
                          <a:sym typeface="Wingdings" pitchFamily="2" charset="2"/>
                        </a:rPr>
                        <a:t></a:t>
                      </a:r>
                      <a:endParaRPr kumimoji="0" lang="it-IT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it-IT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it-IT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71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it-IT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it-IT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it-IT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it-IT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371475">
                <a:tc gridSpan="4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it-IT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</a:tbl>
          </a:graphicData>
        </a:graphic>
      </p:graphicFrame>
      <p:grpSp>
        <p:nvGrpSpPr>
          <p:cNvPr id="65599" name="Gruppo 40"/>
          <p:cNvGrpSpPr>
            <a:grpSpLocks/>
          </p:cNvGrpSpPr>
          <p:nvPr/>
        </p:nvGrpSpPr>
        <p:grpSpPr bwMode="auto">
          <a:xfrm>
            <a:off x="4859338" y="115888"/>
            <a:ext cx="4105275" cy="1200150"/>
            <a:chOff x="4859338" y="116632"/>
            <a:chExt cx="4105150" cy="1199281"/>
          </a:xfrm>
        </p:grpSpPr>
        <p:pic>
          <p:nvPicPr>
            <p:cNvPr id="65601" name="Immagine 4" descr="ibs-logo-4-cmky.jpg"/>
            <p:cNvPicPr>
              <a:picLocks noChangeAspect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8388424" y="233807"/>
              <a:ext cx="576064" cy="8917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5602" name="CasellaDiTesto 10"/>
            <p:cNvSpPr txBox="1">
              <a:spLocks noChangeArrowheads="1"/>
            </p:cNvSpPr>
            <p:nvPr/>
          </p:nvSpPr>
          <p:spPr bwMode="auto">
            <a:xfrm>
              <a:off x="4859338" y="116632"/>
              <a:ext cx="3313062" cy="119928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r"/>
              <a:endParaRPr lang="it-IT" sz="3600" b="1">
                <a:solidFill>
                  <a:srgbClr val="127BBD"/>
                </a:solidFill>
                <a:latin typeface="Bodoni MT" pitchFamily="18" charset="0"/>
              </a:endParaRPr>
            </a:p>
            <a:p>
              <a:pPr algn="r"/>
              <a:r>
                <a:rPr lang="it-IT" sz="3600" b="1">
                  <a:solidFill>
                    <a:srgbClr val="127BBD"/>
                  </a:solidFill>
                  <a:latin typeface="Bodoni MT" pitchFamily="18" charset="0"/>
                </a:rPr>
                <a:t>Vitamin C</a:t>
              </a:r>
            </a:p>
          </p:txBody>
        </p:sp>
      </p:grpSp>
      <p:pic>
        <p:nvPicPr>
          <p:cNvPr id="65600" name="Picture 2" descr="\\aroma\condivisa\carlo.odello\privata.carlo\Absis\Progetti\00 Italian Barista School\Didattica\Materiali\M13 - Italian Coffee Art\Immagini\Italian Coffee Art- Sessione 3 - Selezione\DSC_5150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-26988"/>
            <a:ext cx="4573588" cy="6884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562" name="Immagine 4" descr="ibs-logo-4-cmky.jp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667625" y="476250"/>
            <a:ext cx="1081088" cy="1673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6563" name="CasellaDiTesto 7"/>
          <p:cNvSpPr txBox="1">
            <a:spLocks noChangeArrowheads="1"/>
          </p:cNvSpPr>
          <p:nvPr/>
        </p:nvSpPr>
        <p:spPr bwMode="auto">
          <a:xfrm>
            <a:off x="4932363" y="2349500"/>
            <a:ext cx="3816350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it-IT" sz="4400" b="1">
                <a:solidFill>
                  <a:srgbClr val="127BBD"/>
                </a:solidFill>
                <a:latin typeface="Bodoni MT" pitchFamily="18" charset="0"/>
              </a:rPr>
              <a:t>Bella Elena</a:t>
            </a:r>
            <a:endParaRPr lang="it-IT" sz="4800" b="1">
              <a:solidFill>
                <a:srgbClr val="127BBD"/>
              </a:solidFill>
              <a:latin typeface="Bodoni MT" pitchFamily="18" charset="0"/>
            </a:endParaRPr>
          </a:p>
        </p:txBody>
      </p:sp>
      <p:pic>
        <p:nvPicPr>
          <p:cNvPr id="66564" name="Picture 2" descr="\\aroma\condivisa\carlo.odello\privata.carlo\Absis\Progetti\00 Italian Barista School\Didattica\Materiali\M13 - Italian Coffee Art\Immagini\Italian Coffee Art- Sessione 3 - Selezione\DSC_5157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0"/>
            <a:ext cx="4572000" cy="688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ttangolo 4"/>
          <p:cNvSpPr>
            <a:spLocks noChangeArrowheads="1"/>
          </p:cNvSpPr>
          <p:nvPr/>
        </p:nvSpPr>
        <p:spPr bwMode="auto">
          <a:xfrm>
            <a:off x="4859338" y="3789363"/>
            <a:ext cx="3889375" cy="369887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ko-KR" altLang="ko-KR"/>
          </a:p>
        </p:txBody>
      </p:sp>
      <p:grpSp>
        <p:nvGrpSpPr>
          <p:cNvPr id="6147" name="Gruppo 7"/>
          <p:cNvGrpSpPr>
            <a:grpSpLocks/>
          </p:cNvGrpSpPr>
          <p:nvPr/>
        </p:nvGrpSpPr>
        <p:grpSpPr bwMode="auto">
          <a:xfrm>
            <a:off x="4859338" y="115888"/>
            <a:ext cx="4105275" cy="1201737"/>
            <a:chOff x="4859338" y="116632"/>
            <a:chExt cx="4105150" cy="1200329"/>
          </a:xfrm>
        </p:grpSpPr>
        <p:pic>
          <p:nvPicPr>
            <p:cNvPr id="6150" name="Immagine 4" descr="ibs-logo-4-cmky.jpg"/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88424" y="233807"/>
              <a:ext cx="576064" cy="8917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151" name="CasellaDiTesto 10"/>
            <p:cNvSpPr txBox="1">
              <a:spLocks noChangeArrowheads="1"/>
            </p:cNvSpPr>
            <p:nvPr/>
          </p:nvSpPr>
          <p:spPr bwMode="auto">
            <a:xfrm>
              <a:off x="4859338" y="116632"/>
              <a:ext cx="3313062" cy="12003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r" eaLnBrk="1" hangingPunct="1"/>
              <a:r>
                <a:rPr lang="it-IT" altLang="ko-KR" sz="3600" b="1" dirty="0">
                  <a:solidFill>
                    <a:srgbClr val="127BBD"/>
                  </a:solidFill>
                  <a:latin typeface="Bodoni MT" panose="02070603080606020203" pitchFamily="18" charset="0"/>
                  <a:ea typeface="굴림" panose="020B0600000101010101" pitchFamily="50" charset="-127"/>
                </a:rPr>
                <a:t>Mary’s</a:t>
              </a:r>
            </a:p>
            <a:p>
              <a:pPr algn="r" eaLnBrk="1" hangingPunct="1"/>
              <a:r>
                <a:rPr lang="it-IT" altLang="ko-KR" sz="3600" b="1" dirty="0">
                  <a:solidFill>
                    <a:srgbClr val="127BBD"/>
                  </a:solidFill>
                  <a:latin typeface="Bodoni MT" panose="02070603080606020203" pitchFamily="18" charset="0"/>
                  <a:ea typeface="굴림" panose="020B0600000101010101" pitchFamily="50" charset="-127"/>
                </a:rPr>
                <a:t>Coffee</a:t>
              </a:r>
            </a:p>
          </p:txBody>
        </p:sp>
      </p:grpSp>
      <p:sp>
        <p:nvSpPr>
          <p:cNvPr id="6148" name="Rettangolo 5"/>
          <p:cNvSpPr>
            <a:spLocks noChangeArrowheads="1"/>
          </p:cNvSpPr>
          <p:nvPr/>
        </p:nvSpPr>
        <p:spPr bwMode="auto">
          <a:xfrm>
            <a:off x="4787900" y="1555750"/>
            <a:ext cx="4356100" cy="4185761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ko-KR" altLang="en-US" b="1" dirty="0" smtClean="0">
                <a:latin typeface="+mn-ea"/>
              </a:rPr>
              <a:t>재료</a:t>
            </a:r>
            <a:endParaRPr lang="en-US" altLang="ko-KR" b="1" dirty="0" smtClean="0">
              <a:latin typeface="+mn-ea"/>
            </a:endParaRPr>
          </a:p>
          <a:p>
            <a:pPr eaLnBrk="1" hangingPunct="1"/>
            <a:endParaRPr lang="it-IT" altLang="ko-KR" b="1" dirty="0">
              <a:latin typeface="+mn-ea"/>
            </a:endParaRPr>
          </a:p>
          <a:p>
            <a:pPr eaLnBrk="1" hangingPunct="1">
              <a:buFont typeface="Wingdings" panose="05000000000000000000" pitchFamily="2" charset="2"/>
              <a:buChar char="§"/>
            </a:pPr>
            <a:r>
              <a:rPr lang="it-IT" altLang="ko-KR" sz="1600" dirty="0">
                <a:latin typeface="+mn-ea"/>
              </a:rPr>
              <a:t> </a:t>
            </a:r>
            <a:r>
              <a:rPr lang="ko-KR" altLang="en-US" sz="1600" dirty="0">
                <a:latin typeface="+mn-ea"/>
                <a:cs typeface="Times New Roman" panose="02020603050405020304" pitchFamily="18" charset="0"/>
              </a:rPr>
              <a:t>카카오 향 </a:t>
            </a:r>
            <a:r>
              <a:rPr lang="ko-KR" altLang="en-US" sz="1600" dirty="0" err="1">
                <a:latin typeface="+mn-ea"/>
                <a:cs typeface="Times New Roman" panose="02020603050405020304" pitchFamily="18" charset="0"/>
              </a:rPr>
              <a:t>리큐어</a:t>
            </a:r>
            <a:r>
              <a:rPr lang="ko-KR" altLang="en-US" sz="1600" dirty="0">
                <a:latin typeface="+mn-ea"/>
                <a:cs typeface="Times New Roman" panose="02020603050405020304" pitchFamily="18" charset="0"/>
              </a:rPr>
              <a:t> </a:t>
            </a:r>
            <a:r>
              <a:rPr lang="it-IT" altLang="ko-KR" sz="1600" dirty="0">
                <a:latin typeface="+mn-ea"/>
                <a:cs typeface="Times New Roman" panose="02020603050405020304" pitchFamily="18" charset="0"/>
              </a:rPr>
              <a:t>20 ml</a:t>
            </a:r>
          </a:p>
          <a:p>
            <a:pPr eaLnBrk="1" hangingPunct="1">
              <a:buFont typeface="Wingdings" panose="05000000000000000000" pitchFamily="2" charset="2"/>
              <a:buChar char="§"/>
            </a:pPr>
            <a:r>
              <a:rPr lang="it-IT" altLang="ko-KR" sz="1600" dirty="0">
                <a:latin typeface="+mn-ea"/>
                <a:cs typeface="Times New Roman" panose="02020603050405020304" pitchFamily="18" charset="0"/>
              </a:rPr>
              <a:t> </a:t>
            </a:r>
            <a:r>
              <a:rPr lang="ko-KR" altLang="en-US" sz="1600" dirty="0">
                <a:latin typeface="+mn-ea"/>
                <a:cs typeface="Times New Roman" panose="02020603050405020304" pitchFamily="18" charset="0"/>
              </a:rPr>
              <a:t>크림위스키 향 </a:t>
            </a:r>
            <a:r>
              <a:rPr lang="ko-KR" altLang="en-US" sz="1600" dirty="0" err="1">
                <a:latin typeface="+mn-ea"/>
                <a:cs typeface="Times New Roman" panose="02020603050405020304" pitchFamily="18" charset="0"/>
              </a:rPr>
              <a:t>리큐어</a:t>
            </a:r>
            <a:r>
              <a:rPr lang="it-IT" altLang="ko-KR" sz="1600" dirty="0">
                <a:latin typeface="+mn-ea"/>
                <a:cs typeface="Times New Roman" panose="02020603050405020304" pitchFamily="18" charset="0"/>
              </a:rPr>
              <a:t>30 ml</a:t>
            </a:r>
          </a:p>
          <a:p>
            <a:pPr eaLnBrk="1" hangingPunct="1">
              <a:buFont typeface="Wingdings" panose="05000000000000000000" pitchFamily="2" charset="2"/>
              <a:buChar char="§"/>
            </a:pPr>
            <a:r>
              <a:rPr lang="it-IT" altLang="ko-KR" sz="1600" dirty="0">
                <a:latin typeface="+mn-ea"/>
                <a:cs typeface="Times New Roman" panose="02020603050405020304" pitchFamily="18" charset="0"/>
              </a:rPr>
              <a:t> </a:t>
            </a:r>
            <a:r>
              <a:rPr lang="ko-KR" altLang="en-US" sz="1600" dirty="0">
                <a:latin typeface="+mn-ea"/>
                <a:cs typeface="Times New Roman" panose="02020603050405020304" pitchFamily="18" charset="0"/>
              </a:rPr>
              <a:t>이탈리아 </a:t>
            </a:r>
            <a:r>
              <a:rPr lang="ko-KR" altLang="en-US" sz="1600" dirty="0" err="1">
                <a:latin typeface="+mn-ea"/>
                <a:cs typeface="Times New Roman" panose="02020603050405020304" pitchFamily="18" charset="0"/>
              </a:rPr>
              <a:t>에스프레소</a:t>
            </a:r>
            <a:r>
              <a:rPr lang="ko-KR" altLang="en-US" sz="1600" dirty="0">
                <a:latin typeface="+mn-ea"/>
                <a:cs typeface="Times New Roman" panose="02020603050405020304" pitchFamily="18" charset="0"/>
              </a:rPr>
              <a:t> </a:t>
            </a:r>
            <a:r>
              <a:rPr lang="it-IT" altLang="ko-KR" sz="1600" dirty="0">
                <a:latin typeface="+mn-ea"/>
                <a:cs typeface="Times New Roman" panose="02020603050405020304" pitchFamily="18" charset="0"/>
              </a:rPr>
              <a:t>25 ml</a:t>
            </a:r>
          </a:p>
          <a:p>
            <a:pPr eaLnBrk="1" hangingPunct="1">
              <a:buFont typeface="Wingdings" panose="05000000000000000000" pitchFamily="2" charset="2"/>
              <a:buChar char="§"/>
            </a:pPr>
            <a:r>
              <a:rPr lang="it-IT" altLang="ko-KR" sz="1600" dirty="0">
                <a:latin typeface="+mn-ea"/>
                <a:cs typeface="Times New Roman" panose="02020603050405020304" pitchFamily="18" charset="0"/>
              </a:rPr>
              <a:t> </a:t>
            </a:r>
            <a:r>
              <a:rPr lang="ko-KR" altLang="en-US" sz="1600" dirty="0">
                <a:latin typeface="+mn-ea"/>
                <a:cs typeface="Times New Roman" panose="02020603050405020304" pitchFamily="18" charset="0"/>
              </a:rPr>
              <a:t>생크림 </a:t>
            </a:r>
            <a:r>
              <a:rPr lang="it-IT" altLang="ko-KR" sz="1600" dirty="0">
                <a:latin typeface="+mn-ea"/>
                <a:cs typeface="Times New Roman" panose="02020603050405020304" pitchFamily="18" charset="0"/>
              </a:rPr>
              <a:t>20 ml</a:t>
            </a:r>
          </a:p>
          <a:p>
            <a:pPr eaLnBrk="1" hangingPunct="1">
              <a:buFont typeface="Wingdings" panose="05000000000000000000" pitchFamily="2" charset="2"/>
              <a:buChar char="§"/>
            </a:pPr>
            <a:endParaRPr lang="it-IT" altLang="ko-KR" dirty="0">
              <a:latin typeface="+mn-ea"/>
            </a:endParaRPr>
          </a:p>
          <a:p>
            <a:pPr eaLnBrk="1" hangingPunct="1"/>
            <a:r>
              <a:rPr lang="ko-KR" altLang="en-US" b="1" dirty="0">
                <a:latin typeface="+mn-ea"/>
              </a:rPr>
              <a:t>제조 </a:t>
            </a:r>
            <a:r>
              <a:rPr lang="ko-KR" altLang="en-US" b="1" dirty="0" smtClean="0">
                <a:latin typeface="+mn-ea"/>
              </a:rPr>
              <a:t>방법</a:t>
            </a:r>
            <a:endParaRPr lang="en-US" altLang="ko-KR" b="1" dirty="0" smtClean="0">
              <a:latin typeface="+mn-ea"/>
            </a:endParaRPr>
          </a:p>
          <a:p>
            <a:pPr eaLnBrk="1" hangingPunct="1"/>
            <a:endParaRPr lang="it-IT" altLang="ko-KR" b="1" dirty="0">
              <a:ea typeface="굴림" panose="020B0600000101010101" pitchFamily="50" charset="-127"/>
            </a:endParaRPr>
          </a:p>
          <a:p>
            <a:pPr eaLnBrk="1" hangingPunct="1"/>
            <a:r>
              <a:rPr lang="ko-KR" altLang="en-US" sz="1600" dirty="0"/>
              <a:t>칵테일 </a:t>
            </a:r>
            <a:r>
              <a:rPr lang="ko-KR" altLang="en-US" sz="1600"/>
              <a:t>잔에 </a:t>
            </a:r>
            <a:r>
              <a:rPr lang="ko-KR" altLang="en-US" sz="1600" smtClean="0"/>
              <a:t>카카오 </a:t>
            </a:r>
            <a:r>
              <a:rPr lang="ko-KR" altLang="en-US" sz="1600" dirty="0"/>
              <a:t>향 </a:t>
            </a:r>
            <a:r>
              <a:rPr lang="ko-KR" altLang="en-US" sz="1600" dirty="0" err="1"/>
              <a:t>리큐어를</a:t>
            </a:r>
            <a:r>
              <a:rPr lang="ko-KR" altLang="en-US" sz="1600" dirty="0"/>
              <a:t> 붓습니다</a:t>
            </a:r>
            <a:r>
              <a:rPr lang="en-US" altLang="ko-KR" sz="1600" dirty="0" smtClean="0">
                <a:ea typeface="굴림" panose="020B0600000101010101" pitchFamily="50" charset="-127"/>
              </a:rPr>
              <a:t>.</a:t>
            </a:r>
          </a:p>
          <a:p>
            <a:pPr eaLnBrk="1" hangingPunct="1"/>
            <a:r>
              <a:rPr lang="ko-KR" altLang="en-US" sz="1600" dirty="0" smtClean="0"/>
              <a:t>그 </a:t>
            </a:r>
            <a:r>
              <a:rPr lang="ko-KR" altLang="en-US" sz="1600" dirty="0"/>
              <a:t>위에 작은 스푼을 사용하여 크림위스키 향 </a:t>
            </a:r>
            <a:r>
              <a:rPr lang="ko-KR" altLang="en-US" sz="1600" dirty="0" err="1"/>
              <a:t>리큐어를</a:t>
            </a:r>
            <a:r>
              <a:rPr lang="ko-KR" altLang="en-US" sz="1600" dirty="0"/>
              <a:t> 스푼 위에 떨어뜨리며 층이 깨어지지 않도록 주의하며 붓습니다</a:t>
            </a:r>
            <a:r>
              <a:rPr lang="en-US" altLang="ko-KR" sz="1600" dirty="0">
                <a:ea typeface="굴림" panose="020B0600000101010101" pitchFamily="50" charset="-127"/>
              </a:rPr>
              <a:t>. </a:t>
            </a:r>
            <a:endParaRPr lang="en-US" altLang="ko-KR" sz="1600" dirty="0" smtClean="0">
              <a:ea typeface="굴림" panose="020B0600000101010101" pitchFamily="50" charset="-127"/>
            </a:endParaRPr>
          </a:p>
          <a:p>
            <a:pPr eaLnBrk="1" hangingPunct="1"/>
            <a:r>
              <a:rPr lang="ko-KR" altLang="en-US" sz="1600" dirty="0" smtClean="0"/>
              <a:t>같은 </a:t>
            </a:r>
            <a:r>
              <a:rPr lang="ko-KR" altLang="en-US" sz="1600" dirty="0"/>
              <a:t>방법으로 </a:t>
            </a:r>
            <a:r>
              <a:rPr lang="ko-KR" altLang="en-US" sz="1600" dirty="0" err="1"/>
              <a:t>에스프레소를</a:t>
            </a:r>
            <a:r>
              <a:rPr lang="ko-KR" altLang="en-US" sz="1600" dirty="0"/>
              <a:t> 붓습니다</a:t>
            </a:r>
            <a:r>
              <a:rPr lang="en-US" altLang="ko-KR" sz="1600" dirty="0">
                <a:ea typeface="굴림" panose="020B0600000101010101" pitchFamily="50" charset="-127"/>
              </a:rPr>
              <a:t>. </a:t>
            </a:r>
            <a:endParaRPr lang="en-US" altLang="ko-KR" sz="1600" dirty="0" smtClean="0">
              <a:ea typeface="굴림" panose="020B0600000101010101" pitchFamily="50" charset="-127"/>
            </a:endParaRPr>
          </a:p>
          <a:p>
            <a:pPr eaLnBrk="1" hangingPunct="1"/>
            <a:r>
              <a:rPr lang="ko-KR" altLang="en-US" sz="1600" dirty="0" smtClean="0"/>
              <a:t>그 </a:t>
            </a:r>
            <a:r>
              <a:rPr lang="ko-KR" altLang="en-US" sz="1600" dirty="0"/>
              <a:t>위에 생크림을 </a:t>
            </a:r>
            <a:r>
              <a:rPr lang="ko-KR" altLang="en-US" sz="1600" dirty="0" err="1"/>
              <a:t>쉐이킹하여</a:t>
            </a:r>
            <a:r>
              <a:rPr lang="ko-KR" altLang="en-US" sz="1600" dirty="0"/>
              <a:t> 얹습니다</a:t>
            </a:r>
            <a:r>
              <a:rPr lang="en-US" altLang="ko-KR" sz="1600" dirty="0" smtClean="0">
                <a:ea typeface="굴림" panose="020B0600000101010101" pitchFamily="50" charset="-127"/>
              </a:rPr>
              <a:t>.</a:t>
            </a:r>
          </a:p>
          <a:p>
            <a:pPr eaLnBrk="1" hangingPunct="1"/>
            <a:r>
              <a:rPr lang="ko-KR" altLang="en-US" sz="1600" dirty="0" smtClean="0"/>
              <a:t>기호에 </a:t>
            </a:r>
            <a:r>
              <a:rPr lang="ko-KR" altLang="en-US" sz="1600" dirty="0"/>
              <a:t>따라 장식합니다</a:t>
            </a:r>
            <a:r>
              <a:rPr lang="en-US" altLang="ko-KR" sz="1600" dirty="0">
                <a:ea typeface="굴림" panose="020B0600000101010101" pitchFamily="50" charset="-127"/>
              </a:rPr>
              <a:t>.</a:t>
            </a:r>
            <a:endParaRPr lang="it-IT" altLang="ko-KR" sz="1600" dirty="0">
              <a:ea typeface="굴림" panose="020B0600000101010101" pitchFamily="50" charset="-127"/>
            </a:endParaRPr>
          </a:p>
        </p:txBody>
      </p:sp>
      <p:pic>
        <p:nvPicPr>
          <p:cNvPr id="8" name="Immagine 6" descr="whiscream.jpg"/>
          <p:cNvPicPr>
            <a:picLocks noChangeAspect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0" y="0"/>
            <a:ext cx="4394200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2766079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7586" name="Gruppo 6"/>
          <p:cNvGrpSpPr>
            <a:grpSpLocks/>
          </p:cNvGrpSpPr>
          <p:nvPr/>
        </p:nvGrpSpPr>
        <p:grpSpPr bwMode="auto">
          <a:xfrm>
            <a:off x="4859338" y="115888"/>
            <a:ext cx="4105275" cy="1200150"/>
            <a:chOff x="4859338" y="116632"/>
            <a:chExt cx="4105150" cy="1199101"/>
          </a:xfrm>
        </p:grpSpPr>
        <p:pic>
          <p:nvPicPr>
            <p:cNvPr id="67589" name="Immagine 4" descr="ibs-logo-4-cmky.jpg"/>
            <p:cNvPicPr>
              <a:picLocks noChangeAspect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8388424" y="233807"/>
              <a:ext cx="576064" cy="8917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7590" name="CasellaDiTesto 10"/>
            <p:cNvSpPr txBox="1">
              <a:spLocks noChangeArrowheads="1"/>
            </p:cNvSpPr>
            <p:nvPr/>
          </p:nvSpPr>
          <p:spPr bwMode="auto">
            <a:xfrm>
              <a:off x="4859338" y="116632"/>
              <a:ext cx="3313062" cy="119910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r"/>
              <a:endParaRPr lang="it-IT" sz="3600" b="1">
                <a:solidFill>
                  <a:srgbClr val="127BBD"/>
                </a:solidFill>
                <a:latin typeface="Bodoni MT" pitchFamily="18" charset="0"/>
              </a:endParaRPr>
            </a:p>
            <a:p>
              <a:pPr algn="r"/>
              <a:r>
                <a:rPr lang="it-IT" sz="3600" b="1">
                  <a:solidFill>
                    <a:srgbClr val="127BBD"/>
                  </a:solidFill>
                  <a:latin typeface="Bodoni MT" pitchFamily="18" charset="0"/>
                </a:rPr>
                <a:t>Bella Elena</a:t>
              </a:r>
            </a:p>
          </p:txBody>
        </p:sp>
      </p:grpSp>
      <p:sp>
        <p:nvSpPr>
          <p:cNvPr id="67587" name="Rettangolo 5"/>
          <p:cNvSpPr>
            <a:spLocks noChangeArrowheads="1"/>
          </p:cNvSpPr>
          <p:nvPr/>
        </p:nvSpPr>
        <p:spPr bwMode="auto">
          <a:xfrm>
            <a:off x="4716463" y="1555750"/>
            <a:ext cx="4248150" cy="424731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ko-KR" altLang="en-US" b="1" dirty="0" smtClean="0">
                <a:latin typeface="+mj-ea"/>
                <a:ea typeface="+mj-ea"/>
              </a:rPr>
              <a:t>재료</a:t>
            </a:r>
            <a:endParaRPr lang="en-US" altLang="ko-KR" b="1" dirty="0" smtClean="0">
              <a:latin typeface="+mj-ea"/>
              <a:ea typeface="+mj-ea"/>
            </a:endParaRPr>
          </a:p>
          <a:p>
            <a:endParaRPr lang="en-US" altLang="ko-KR" b="1" dirty="0" smtClean="0">
              <a:latin typeface="굴림" panose="020B0600000101010101" pitchFamily="50" charset="-127"/>
              <a:ea typeface="굴림" panose="020B0600000101010101" pitchFamily="50" charset="-127"/>
            </a:endParaRPr>
          </a:p>
          <a:p>
            <a:pPr marL="285750" lvl="0" indent="-285750" latinLnBrk="1">
              <a:buFont typeface="Wingdings" panose="05000000000000000000" pitchFamily="2" charset="2"/>
              <a:buChar char="§"/>
            </a:pPr>
            <a:r>
              <a:rPr lang="ko-KR" altLang="ko-KR" sz="1600" dirty="0" err="1">
                <a:latin typeface="+mn-ea"/>
              </a:rPr>
              <a:t>다크초콜렛녹인것</a:t>
            </a:r>
            <a:r>
              <a:rPr lang="en-US" altLang="ko-KR" sz="1600" dirty="0">
                <a:latin typeface="+mn-ea"/>
              </a:rPr>
              <a:t> 40ml</a:t>
            </a:r>
            <a:endParaRPr lang="ko-KR" altLang="ko-KR" sz="1600" dirty="0">
              <a:latin typeface="+mn-ea"/>
            </a:endParaRPr>
          </a:p>
          <a:p>
            <a:pPr marL="285750" lvl="0" indent="-285750" latinLnBrk="1">
              <a:buFont typeface="Wingdings" panose="05000000000000000000" pitchFamily="2" charset="2"/>
              <a:buChar char="§"/>
            </a:pPr>
            <a:r>
              <a:rPr lang="ko-KR" altLang="ko-KR" sz="1600" dirty="0">
                <a:latin typeface="+mn-ea"/>
              </a:rPr>
              <a:t>배 주스</a:t>
            </a:r>
            <a:r>
              <a:rPr lang="en-US" altLang="ko-KR" sz="1600" dirty="0">
                <a:latin typeface="+mn-ea"/>
              </a:rPr>
              <a:t> 20ml</a:t>
            </a:r>
            <a:endParaRPr lang="ko-KR" altLang="ko-KR" sz="1600" dirty="0">
              <a:latin typeface="+mn-ea"/>
            </a:endParaRPr>
          </a:p>
          <a:p>
            <a:pPr marL="285750" lvl="0" indent="-285750" latinLnBrk="1">
              <a:buFont typeface="Wingdings" panose="05000000000000000000" pitchFamily="2" charset="2"/>
              <a:buChar char="§"/>
            </a:pPr>
            <a:r>
              <a:rPr lang="ko-KR" altLang="ko-KR" sz="1600" dirty="0" err="1">
                <a:latin typeface="+mn-ea"/>
              </a:rPr>
              <a:t>에스프레소</a:t>
            </a:r>
            <a:r>
              <a:rPr lang="en-US" altLang="ko-KR" sz="1600" dirty="0">
                <a:latin typeface="+mn-ea"/>
              </a:rPr>
              <a:t> 25ml</a:t>
            </a:r>
            <a:endParaRPr lang="ko-KR" altLang="ko-KR" sz="1600" dirty="0">
              <a:latin typeface="+mn-ea"/>
            </a:endParaRPr>
          </a:p>
          <a:p>
            <a:pPr marL="285750" lvl="0" indent="-285750" latinLnBrk="1">
              <a:buFont typeface="Wingdings" panose="05000000000000000000" pitchFamily="2" charset="2"/>
              <a:buChar char="§"/>
            </a:pPr>
            <a:r>
              <a:rPr lang="ko-KR" altLang="ko-KR" sz="1600" dirty="0">
                <a:latin typeface="+mn-ea"/>
              </a:rPr>
              <a:t>따뜻한 우유거품 </a:t>
            </a:r>
            <a:r>
              <a:rPr lang="ko-KR" altLang="ko-KR" sz="1600" dirty="0" err="1">
                <a:latin typeface="+mn-ea"/>
              </a:rPr>
              <a:t>크레마</a:t>
            </a:r>
            <a:r>
              <a:rPr lang="en-US" altLang="ko-KR" sz="1600" dirty="0">
                <a:latin typeface="+mn-ea"/>
              </a:rPr>
              <a:t> 35ml</a:t>
            </a:r>
            <a:endParaRPr lang="ko-KR" altLang="ko-KR" sz="1600" dirty="0">
              <a:latin typeface="+mn-ea"/>
            </a:endParaRPr>
          </a:p>
          <a:p>
            <a:pPr marL="285750" lvl="0" indent="-285750" latinLnBrk="1">
              <a:buFont typeface="Wingdings" panose="05000000000000000000" pitchFamily="2" charset="2"/>
              <a:buChar char="§"/>
            </a:pPr>
            <a:r>
              <a:rPr lang="ko-KR" altLang="ko-KR" sz="1600" dirty="0" err="1">
                <a:latin typeface="+mn-ea"/>
              </a:rPr>
              <a:t>너트맥</a:t>
            </a:r>
            <a:r>
              <a:rPr lang="en-US" altLang="ko-KR" sz="1600" dirty="0">
                <a:latin typeface="+mn-ea"/>
              </a:rPr>
              <a:t>(</a:t>
            </a:r>
            <a:r>
              <a:rPr lang="ko-KR" altLang="ko-KR" sz="1600" dirty="0">
                <a:latin typeface="+mn-ea"/>
              </a:rPr>
              <a:t>육두구</a:t>
            </a:r>
            <a:r>
              <a:rPr lang="en-US" altLang="ko-KR" sz="1600" dirty="0">
                <a:latin typeface="+mn-ea"/>
              </a:rPr>
              <a:t>)</a:t>
            </a:r>
            <a:r>
              <a:rPr lang="ko-KR" altLang="ko-KR" sz="1600" dirty="0">
                <a:latin typeface="+mn-ea"/>
              </a:rPr>
              <a:t>가루</a:t>
            </a:r>
          </a:p>
          <a:p>
            <a:endParaRPr lang="en-US" altLang="ko-KR" b="1" dirty="0" smtClean="0">
              <a:latin typeface="굴림" panose="020B0600000101010101" pitchFamily="50" charset="-127"/>
              <a:ea typeface="굴림" panose="020B0600000101010101" pitchFamily="50" charset="-127"/>
            </a:endParaRPr>
          </a:p>
          <a:p>
            <a:pPr lvl="0" latinLnBrk="1"/>
            <a:endParaRPr lang="it-IT" dirty="0">
              <a:latin typeface="+mn-ea"/>
            </a:endParaRPr>
          </a:p>
          <a:p>
            <a:r>
              <a:rPr lang="ko-KR" altLang="en-US" b="1" dirty="0" smtClean="0">
                <a:latin typeface="+mn-ea"/>
              </a:rPr>
              <a:t>제조방법</a:t>
            </a:r>
            <a:endParaRPr lang="en-US" altLang="ko-KR" b="1" dirty="0" smtClean="0">
              <a:latin typeface="+mn-ea"/>
            </a:endParaRPr>
          </a:p>
          <a:p>
            <a:endParaRPr lang="en-US" altLang="ko-KR" b="1" dirty="0" smtClean="0">
              <a:latin typeface="+mn-ea"/>
            </a:endParaRPr>
          </a:p>
          <a:p>
            <a:pPr latinLnBrk="1"/>
            <a:r>
              <a:rPr lang="ko-KR" altLang="ko-KR" sz="1600" dirty="0"/>
              <a:t>컵에 </a:t>
            </a:r>
            <a:r>
              <a:rPr lang="ko-KR" altLang="ko-KR" sz="1600" dirty="0" err="1"/>
              <a:t>다크초콜렛</a:t>
            </a:r>
            <a:r>
              <a:rPr lang="ko-KR" altLang="ko-KR" sz="1600" dirty="0"/>
              <a:t> 녹인 것을 붓는다</a:t>
            </a:r>
            <a:r>
              <a:rPr lang="en-US" altLang="ko-KR" sz="1600" dirty="0"/>
              <a:t>. </a:t>
            </a:r>
            <a:r>
              <a:rPr lang="ko-KR" altLang="ko-KR" sz="1600" dirty="0"/>
              <a:t>그 위에 배 주스를 층을 내듯이 붓는다</a:t>
            </a:r>
            <a:r>
              <a:rPr lang="en-US" altLang="ko-KR" sz="1600" dirty="0"/>
              <a:t>. </a:t>
            </a:r>
            <a:r>
              <a:rPr lang="ko-KR" altLang="ko-KR" sz="1600" dirty="0"/>
              <a:t>그리고 그 위에 </a:t>
            </a:r>
            <a:r>
              <a:rPr lang="ko-KR" altLang="ko-KR" sz="1600" dirty="0" err="1"/>
              <a:t>에스프레소를</a:t>
            </a:r>
            <a:r>
              <a:rPr lang="ko-KR" altLang="ko-KR" sz="1600" dirty="0"/>
              <a:t> 붓고 따뜻한 우유거품 </a:t>
            </a:r>
            <a:r>
              <a:rPr lang="ko-KR" altLang="ko-KR" sz="1600" dirty="0" err="1"/>
              <a:t>크레마를</a:t>
            </a:r>
            <a:r>
              <a:rPr lang="ko-KR" altLang="ko-KR" sz="1600" dirty="0"/>
              <a:t> 잔을 끝까지 채울 때까지 붓는다</a:t>
            </a:r>
            <a:r>
              <a:rPr lang="en-US" altLang="ko-KR" sz="1600" dirty="0"/>
              <a:t>.</a:t>
            </a:r>
            <a:endParaRPr lang="ko-KR" altLang="ko-KR" sz="1600" dirty="0"/>
          </a:p>
          <a:p>
            <a:pPr latinLnBrk="1"/>
            <a:r>
              <a:rPr lang="en-US" altLang="ko-KR" dirty="0"/>
              <a:t> </a:t>
            </a:r>
            <a:endParaRPr lang="ko-KR" altLang="ko-KR" dirty="0"/>
          </a:p>
        </p:txBody>
      </p:sp>
      <p:pic>
        <p:nvPicPr>
          <p:cNvPr id="67588" name="Picture 2" descr="\\aroma\condivisa\carlo.odello\privata.carlo\Absis\Progetti\00 Italian Barista School\Didattica\Materiali\M13 - Italian Coffee Art\Immagini\Italian Coffee Art- Sessione 3 - Selezione\DSC_5157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0"/>
            <a:ext cx="4572000" cy="688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5" name="Tabella 34"/>
          <p:cNvGraphicFramePr>
            <a:graphicFrameLocks noGrp="1"/>
          </p:cNvGraphicFramePr>
          <p:nvPr/>
        </p:nvGraphicFramePr>
        <p:xfrm>
          <a:off x="4716463" y="1416050"/>
          <a:ext cx="4177159" cy="4829175"/>
        </p:xfrm>
        <a:graphic>
          <a:graphicData uri="http://schemas.openxmlformats.org/drawingml/2006/table">
            <a:tbl>
              <a:tblPr/>
              <a:tblGrid>
                <a:gridCol w="249095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1037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6263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1319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71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6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ea"/>
                          <a:ea typeface="+mj-ea"/>
                          <a:cs typeface="Arial" charset="0"/>
                        </a:rPr>
                        <a:t>바디감</a:t>
                      </a:r>
                      <a:endParaRPr kumimoji="0" lang="it-IT" altLang="ko-KR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ea"/>
                        <a:ea typeface="+mj-ea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/>
                          <a:latin typeface="Arial" charset="0"/>
                          <a:cs typeface="Arial" charset="0"/>
                          <a:sym typeface="Wingdings" pitchFamily="2" charset="2"/>
                        </a:rPr>
                        <a:t></a:t>
                      </a:r>
                      <a:endParaRPr kumimoji="0" lang="it-IT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/>
                          <a:latin typeface="Arial" charset="0"/>
                          <a:cs typeface="Arial" charset="0"/>
                          <a:sym typeface="Wingdings" pitchFamily="2" charset="2"/>
                        </a:rPr>
                        <a:t></a:t>
                      </a:r>
                      <a:endParaRPr kumimoji="0" lang="it-IT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it-IT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1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ea"/>
                          <a:ea typeface="+mj-ea"/>
                          <a:cs typeface="Arial" charset="0"/>
                        </a:rPr>
                        <a:t>단맛</a:t>
                      </a:r>
                      <a:endParaRPr kumimoji="0" lang="it-IT" altLang="ko-KR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ea"/>
                        <a:ea typeface="+mj-ea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/>
                          <a:latin typeface="Arial" charset="0"/>
                          <a:cs typeface="Arial" charset="0"/>
                          <a:sym typeface="Wingdings" pitchFamily="2" charset="2"/>
                        </a:rPr>
                        <a:t></a:t>
                      </a:r>
                      <a:endParaRPr kumimoji="0" lang="it-IT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/>
                          <a:latin typeface="Arial" charset="0"/>
                          <a:cs typeface="Arial" charset="0"/>
                          <a:sym typeface="Wingdings" pitchFamily="2" charset="2"/>
                        </a:rPr>
                        <a:t></a:t>
                      </a:r>
                      <a:endParaRPr kumimoji="0" lang="it-IT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it-IT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1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ea"/>
                          <a:ea typeface="+mj-ea"/>
                          <a:cs typeface="Arial" charset="0"/>
                        </a:rPr>
                        <a:t>신맛</a:t>
                      </a:r>
                      <a:endParaRPr kumimoji="0" lang="it-IT" altLang="ko-KR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ea"/>
                        <a:ea typeface="+mj-ea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/>
                          <a:latin typeface="Arial" charset="0"/>
                          <a:cs typeface="Arial" charset="0"/>
                          <a:sym typeface="Wingdings" pitchFamily="2" charset="2"/>
                        </a:rPr>
                        <a:t></a:t>
                      </a:r>
                      <a:endParaRPr kumimoji="0" lang="it-IT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it-IT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it-IT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1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600" b="1" kern="1200" dirty="0" smtClean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+mn-ea"/>
                          <a:cs typeface="+mn-cs"/>
                        </a:rPr>
                        <a:t>알코올 농도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it-IT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it-IT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it-IT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1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600" b="1" kern="1200" dirty="0" smtClean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+mn-ea"/>
                          <a:cs typeface="+mn-cs"/>
                        </a:rPr>
                        <a:t>쓴맛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/>
                          <a:latin typeface="Arial" charset="0"/>
                          <a:cs typeface="Arial" charset="0"/>
                          <a:sym typeface="Wingdings" pitchFamily="2" charset="2"/>
                        </a:rPr>
                        <a:t></a:t>
                      </a:r>
                      <a:endParaRPr kumimoji="0" lang="it-IT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it-IT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it-IT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1475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600" b="1" kern="1200" dirty="0" smtClean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+mn-ea"/>
                          <a:cs typeface="+mn-cs"/>
                        </a:rPr>
                        <a:t>후각적 강도</a:t>
                      </a:r>
                      <a:endParaRPr lang="ko-KR" altLang="en-US" sz="1600" b="1" kern="1200" dirty="0">
                        <a:solidFill>
                          <a:schemeClr val="tx1"/>
                        </a:solidFill>
                        <a:latin typeface="Microsoft JhengHei" panose="020B0604030504040204" pitchFamily="34" charset="-120"/>
                        <a:ea typeface="+mn-ea"/>
                        <a:cs typeface="+mn-cs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/>
                          <a:latin typeface="Arial" charset="0"/>
                          <a:cs typeface="Arial" charset="0"/>
                          <a:sym typeface="Wingdings" pitchFamily="2" charset="2"/>
                        </a:rPr>
                        <a:t></a:t>
                      </a:r>
                      <a:endParaRPr kumimoji="0" lang="it-IT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/>
                          <a:latin typeface="Arial" charset="0"/>
                          <a:cs typeface="Arial" charset="0"/>
                          <a:sym typeface="Wingdings" pitchFamily="2" charset="2"/>
                        </a:rPr>
                        <a:t></a:t>
                      </a:r>
                      <a:endParaRPr kumimoji="0" lang="it-IT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it-IT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1475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600" b="1" kern="1200" dirty="0" smtClean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+mn-ea"/>
                          <a:cs typeface="+mn-cs"/>
                        </a:rPr>
                        <a:t>꽃과 신선한 과일 향</a:t>
                      </a:r>
                      <a:endParaRPr lang="ko-KR" altLang="en-US" sz="1600" b="1" kern="1200" dirty="0">
                        <a:solidFill>
                          <a:schemeClr val="tx1"/>
                        </a:solidFill>
                        <a:latin typeface="Microsoft JhengHei" panose="020B0604030504040204" pitchFamily="34" charset="-120"/>
                        <a:ea typeface="+mn-ea"/>
                        <a:cs typeface="+mn-cs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/>
                          <a:latin typeface="Arial" charset="0"/>
                          <a:cs typeface="Arial" charset="0"/>
                          <a:sym typeface="Wingdings" pitchFamily="2" charset="2"/>
                        </a:rPr>
                        <a:t></a:t>
                      </a:r>
                      <a:endParaRPr kumimoji="0" lang="it-IT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/>
                          <a:latin typeface="Arial" charset="0"/>
                          <a:cs typeface="Arial" charset="0"/>
                          <a:sym typeface="Wingdings" pitchFamily="2" charset="2"/>
                        </a:rPr>
                        <a:t></a:t>
                      </a:r>
                      <a:endParaRPr kumimoji="0" lang="it-IT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it-IT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71475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600" b="1" kern="1200" dirty="0" err="1" smtClean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+mn-ea"/>
                          <a:cs typeface="+mn-cs"/>
                        </a:rPr>
                        <a:t>로스팅</a:t>
                      </a:r>
                      <a:r>
                        <a:rPr lang="ko-KR" altLang="en-US" sz="1600" b="1" kern="1200" dirty="0" smtClean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+mn-ea"/>
                          <a:cs typeface="+mn-cs"/>
                        </a:rPr>
                        <a:t> 향</a:t>
                      </a:r>
                      <a:endParaRPr lang="ko-KR" altLang="en-US" sz="1600" b="1" kern="1200" dirty="0">
                        <a:solidFill>
                          <a:schemeClr val="tx1"/>
                        </a:solidFill>
                        <a:latin typeface="Microsoft JhengHei" panose="020B0604030504040204" pitchFamily="34" charset="-120"/>
                        <a:ea typeface="+mn-ea"/>
                        <a:cs typeface="+mn-cs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/>
                          <a:latin typeface="Arial" charset="0"/>
                          <a:cs typeface="Arial" charset="0"/>
                          <a:sym typeface="Wingdings" pitchFamily="2" charset="2"/>
                        </a:rPr>
                        <a:t></a:t>
                      </a:r>
                      <a:endParaRPr kumimoji="0" lang="it-IT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it-IT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it-IT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71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600" b="1" kern="1200" dirty="0" smtClean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+mn-ea"/>
                          <a:cs typeface="+mn-cs"/>
                        </a:rPr>
                        <a:t>페스트리 반죽 향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/>
                          <a:latin typeface="Arial" charset="0"/>
                          <a:cs typeface="Arial" charset="0"/>
                          <a:sym typeface="Wingdings" pitchFamily="2" charset="2"/>
                        </a:rPr>
                        <a:t></a:t>
                      </a:r>
                      <a:endParaRPr kumimoji="0" lang="it-IT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/>
                          <a:latin typeface="Arial" charset="0"/>
                          <a:cs typeface="Arial" charset="0"/>
                          <a:sym typeface="Wingdings" pitchFamily="2" charset="2"/>
                        </a:rPr>
                        <a:t></a:t>
                      </a:r>
                      <a:endParaRPr kumimoji="0" lang="it-IT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it-IT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71475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600" b="1" kern="1200" dirty="0" smtClean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+mn-ea"/>
                          <a:cs typeface="+mn-cs"/>
                        </a:rPr>
                        <a:t>마른 과일과 견과류 향</a:t>
                      </a:r>
                      <a:endParaRPr lang="ko-KR" altLang="en-US" sz="1600" b="1" kern="1200" dirty="0">
                        <a:solidFill>
                          <a:schemeClr val="tx1"/>
                        </a:solidFill>
                        <a:latin typeface="Microsoft JhengHei" panose="020B0604030504040204" pitchFamily="34" charset="-120"/>
                        <a:ea typeface="+mn-ea"/>
                        <a:cs typeface="+mn-cs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/>
                          <a:latin typeface="Arial" charset="0"/>
                          <a:cs typeface="Arial" charset="0"/>
                          <a:sym typeface="Wingdings" pitchFamily="2" charset="2"/>
                        </a:rPr>
                        <a:t></a:t>
                      </a:r>
                      <a:endParaRPr kumimoji="0" lang="it-IT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it-IT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it-IT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71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600" b="1" kern="1200" dirty="0" smtClean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+mn-ea"/>
                          <a:cs typeface="+mn-cs"/>
                        </a:rPr>
                        <a:t>향신료 향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/>
                          <a:latin typeface="Arial" charset="0"/>
                          <a:cs typeface="Arial" charset="0"/>
                          <a:sym typeface="Wingdings" pitchFamily="2" charset="2"/>
                        </a:rPr>
                        <a:t></a:t>
                      </a:r>
                      <a:endParaRPr kumimoji="0" lang="it-IT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/>
                          <a:latin typeface="Arial" charset="0"/>
                          <a:cs typeface="Arial" charset="0"/>
                          <a:sym typeface="Wingdings" pitchFamily="2" charset="2"/>
                        </a:rPr>
                        <a:t></a:t>
                      </a:r>
                      <a:endParaRPr kumimoji="0" lang="it-IT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it-IT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71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it-IT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it-IT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it-IT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it-IT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371475">
                <a:tc gridSpan="4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it-IT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</a:tbl>
          </a:graphicData>
        </a:graphic>
      </p:graphicFrame>
      <p:grpSp>
        <p:nvGrpSpPr>
          <p:cNvPr id="68671" name="Gruppo 40"/>
          <p:cNvGrpSpPr>
            <a:grpSpLocks/>
          </p:cNvGrpSpPr>
          <p:nvPr/>
        </p:nvGrpSpPr>
        <p:grpSpPr bwMode="auto">
          <a:xfrm>
            <a:off x="4859338" y="115888"/>
            <a:ext cx="4105275" cy="1200150"/>
            <a:chOff x="4859338" y="116632"/>
            <a:chExt cx="4105150" cy="1199281"/>
          </a:xfrm>
        </p:grpSpPr>
        <p:pic>
          <p:nvPicPr>
            <p:cNvPr id="68673" name="Immagine 4" descr="ibs-logo-4-cmky.jpg"/>
            <p:cNvPicPr>
              <a:picLocks noChangeAspect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8388424" y="233807"/>
              <a:ext cx="576064" cy="8917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8674" name="CasellaDiTesto 10"/>
            <p:cNvSpPr txBox="1">
              <a:spLocks noChangeArrowheads="1"/>
            </p:cNvSpPr>
            <p:nvPr/>
          </p:nvSpPr>
          <p:spPr bwMode="auto">
            <a:xfrm>
              <a:off x="4859338" y="116632"/>
              <a:ext cx="3313062" cy="119928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r"/>
              <a:endParaRPr lang="it-IT" sz="3600" b="1">
                <a:solidFill>
                  <a:srgbClr val="127BBD"/>
                </a:solidFill>
                <a:latin typeface="Bodoni MT" pitchFamily="18" charset="0"/>
              </a:endParaRPr>
            </a:p>
            <a:p>
              <a:pPr algn="r"/>
              <a:r>
                <a:rPr lang="it-IT" sz="3600" b="1">
                  <a:solidFill>
                    <a:srgbClr val="127BBD"/>
                  </a:solidFill>
                  <a:latin typeface="Bodoni MT" pitchFamily="18" charset="0"/>
                </a:rPr>
                <a:t>Bella Elena</a:t>
              </a:r>
            </a:p>
          </p:txBody>
        </p:sp>
      </p:grpSp>
      <p:pic>
        <p:nvPicPr>
          <p:cNvPr id="68672" name="Picture 2" descr="\\aroma\condivisa\carlo.odello\privata.carlo\Absis\Progetti\00 Italian Barista School\Didattica\Materiali\M13 - Italian Coffee Art\Immagini\Italian Coffee Art- Sessione 3 - Selezione\DSC_5157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0"/>
            <a:ext cx="4572000" cy="688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562" name="Immagine 4" descr="ibs-logo-4-cmky.jp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667625" y="476250"/>
            <a:ext cx="1081088" cy="1673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6563" name="CasellaDiTesto 7"/>
          <p:cNvSpPr txBox="1">
            <a:spLocks noChangeArrowheads="1"/>
          </p:cNvSpPr>
          <p:nvPr/>
        </p:nvSpPr>
        <p:spPr bwMode="auto">
          <a:xfrm>
            <a:off x="4932363" y="2349500"/>
            <a:ext cx="3816350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it-IT" sz="4400" b="1" dirty="0" smtClean="0">
                <a:solidFill>
                  <a:srgbClr val="127BBD"/>
                </a:solidFill>
                <a:latin typeface="Bodoni MT" pitchFamily="18" charset="0"/>
              </a:rPr>
              <a:t>Rosemary</a:t>
            </a:r>
            <a:endParaRPr lang="it-IT" sz="4800" b="1" dirty="0">
              <a:solidFill>
                <a:srgbClr val="127BBD"/>
              </a:solidFill>
              <a:latin typeface="Bodoni MT" pitchFamily="18" charset="0"/>
            </a:endParaRPr>
          </a:p>
        </p:txBody>
      </p:sp>
      <p:pic>
        <p:nvPicPr>
          <p:cNvPr id="5" name="Picture 2" descr="\\aroma\condivisa\carlo.odello\privata.carlo\Absis\Progetti\00 Italian Barista School\Didattica\Materiali\M13 - Italian Coffee Art\Immagini\Italian Coffee Art- Sessione 3 - Selezione\DSC_5157.JPG"/>
          <p:cNvPicPr>
            <a:picLocks noChangeAspect="1" noChangeArrowheads="1"/>
          </p:cNvPicPr>
          <p:nvPr/>
        </p:nvPicPr>
        <p:blipFill>
          <a:blip r:embed="rId3" cstate="email"/>
          <a:stretch>
            <a:fillRect/>
          </a:stretch>
        </p:blipFill>
        <p:spPr bwMode="auto">
          <a:xfrm>
            <a:off x="-1" y="0"/>
            <a:ext cx="4914631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po 6"/>
          <p:cNvGrpSpPr>
            <a:grpSpLocks/>
          </p:cNvGrpSpPr>
          <p:nvPr/>
        </p:nvGrpSpPr>
        <p:grpSpPr bwMode="auto">
          <a:xfrm>
            <a:off x="4859338" y="115888"/>
            <a:ext cx="4105275" cy="1200150"/>
            <a:chOff x="4859338" y="116632"/>
            <a:chExt cx="4105150" cy="1199101"/>
          </a:xfrm>
        </p:grpSpPr>
        <p:pic>
          <p:nvPicPr>
            <p:cNvPr id="67589" name="Immagine 4" descr="ibs-logo-4-cmky.jpg"/>
            <p:cNvPicPr>
              <a:picLocks noChangeAspect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8388424" y="233807"/>
              <a:ext cx="576064" cy="8917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7590" name="CasellaDiTesto 10"/>
            <p:cNvSpPr txBox="1">
              <a:spLocks noChangeArrowheads="1"/>
            </p:cNvSpPr>
            <p:nvPr/>
          </p:nvSpPr>
          <p:spPr bwMode="auto">
            <a:xfrm>
              <a:off x="4859338" y="116632"/>
              <a:ext cx="3313062" cy="119910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r"/>
              <a:endParaRPr lang="it-IT" sz="3600" b="1" dirty="0">
                <a:solidFill>
                  <a:srgbClr val="127BBD"/>
                </a:solidFill>
                <a:latin typeface="Bodoni MT" pitchFamily="18" charset="0"/>
              </a:endParaRPr>
            </a:p>
            <a:p>
              <a:pPr algn="r"/>
              <a:r>
                <a:rPr lang="it-IT" sz="3600" b="1" dirty="0" smtClean="0">
                  <a:solidFill>
                    <a:srgbClr val="127BBD"/>
                  </a:solidFill>
                  <a:latin typeface="Bodoni MT" pitchFamily="18" charset="0"/>
                </a:rPr>
                <a:t>Rosemary</a:t>
              </a:r>
              <a:endParaRPr lang="it-IT" sz="3600" b="1" dirty="0">
                <a:solidFill>
                  <a:srgbClr val="127BBD"/>
                </a:solidFill>
                <a:latin typeface="Bodoni MT" pitchFamily="18" charset="0"/>
              </a:endParaRPr>
            </a:p>
          </p:txBody>
        </p:sp>
      </p:grpSp>
      <p:sp>
        <p:nvSpPr>
          <p:cNvPr id="67587" name="Rettangolo 5"/>
          <p:cNvSpPr>
            <a:spLocks noChangeArrowheads="1"/>
          </p:cNvSpPr>
          <p:nvPr/>
        </p:nvSpPr>
        <p:spPr bwMode="auto">
          <a:xfrm>
            <a:off x="5076055" y="1555750"/>
            <a:ext cx="3888557" cy="2708434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ko-KR" altLang="en-US" b="1" dirty="0" smtClean="0"/>
              <a:t>재료</a:t>
            </a:r>
            <a:endParaRPr lang="en-US" altLang="ko-KR" b="1" dirty="0" smtClean="0"/>
          </a:p>
          <a:p>
            <a:endParaRPr lang="en-US" altLang="ko-KR" b="1" dirty="0" smtClean="0"/>
          </a:p>
          <a:p>
            <a:pPr marL="285750" lvl="0" indent="-285750" latinLnBrk="1">
              <a:buFont typeface="Wingdings" panose="05000000000000000000" pitchFamily="2" charset="2"/>
              <a:buChar char="§"/>
            </a:pPr>
            <a:r>
              <a:rPr lang="ko-KR" altLang="ko-KR" sz="1600" dirty="0" smtClean="0">
                <a:latin typeface="+mn-ea"/>
              </a:rPr>
              <a:t>생강시럽</a:t>
            </a:r>
            <a:r>
              <a:rPr lang="en-US" altLang="ko-KR" sz="1600" dirty="0" smtClean="0">
                <a:latin typeface="+mn-ea"/>
              </a:rPr>
              <a:t> </a:t>
            </a:r>
            <a:r>
              <a:rPr lang="en-US" altLang="ko-KR" sz="1600" dirty="0">
                <a:latin typeface="+mn-ea"/>
              </a:rPr>
              <a:t>25ml</a:t>
            </a:r>
            <a:endParaRPr lang="ko-KR" altLang="ko-KR" sz="1600" dirty="0">
              <a:latin typeface="+mn-ea"/>
            </a:endParaRPr>
          </a:p>
          <a:p>
            <a:pPr marL="285750" lvl="0" indent="-285750" latinLnBrk="1">
              <a:buFont typeface="Wingdings" panose="05000000000000000000" pitchFamily="2" charset="2"/>
              <a:buChar char="§"/>
            </a:pPr>
            <a:r>
              <a:rPr lang="ko-KR" altLang="ko-KR" sz="1600" dirty="0" err="1">
                <a:latin typeface="+mn-ea"/>
              </a:rPr>
              <a:t>에스프레소</a:t>
            </a:r>
            <a:r>
              <a:rPr lang="en-US" altLang="ko-KR" sz="1600" dirty="0">
                <a:latin typeface="+mn-ea"/>
              </a:rPr>
              <a:t> 25ml</a:t>
            </a:r>
            <a:endParaRPr lang="ko-KR" altLang="ko-KR" sz="1600" dirty="0">
              <a:latin typeface="+mn-ea"/>
            </a:endParaRPr>
          </a:p>
          <a:p>
            <a:pPr marL="285750" lvl="0" indent="-285750" latinLnBrk="1">
              <a:buFont typeface="Wingdings" panose="05000000000000000000" pitchFamily="2" charset="2"/>
              <a:buChar char="§"/>
            </a:pPr>
            <a:r>
              <a:rPr lang="ko-KR" altLang="ko-KR" sz="1600" dirty="0" err="1">
                <a:latin typeface="+mn-ea"/>
              </a:rPr>
              <a:t>로즈마리</a:t>
            </a:r>
            <a:endParaRPr lang="ko-KR" altLang="ko-KR" sz="1600" dirty="0">
              <a:latin typeface="+mn-ea"/>
            </a:endParaRPr>
          </a:p>
          <a:p>
            <a:endParaRPr lang="it-IT" dirty="0"/>
          </a:p>
          <a:p>
            <a:r>
              <a:rPr lang="ko-KR" altLang="en-US" b="1" dirty="0" smtClean="0"/>
              <a:t>제조방법</a:t>
            </a:r>
            <a:endParaRPr lang="en-US" altLang="ko-KR" b="1" dirty="0" smtClean="0"/>
          </a:p>
          <a:p>
            <a:endParaRPr lang="en-US" altLang="ko-KR" b="1" dirty="0" smtClean="0"/>
          </a:p>
          <a:p>
            <a:pPr latinLnBrk="1"/>
            <a:r>
              <a:rPr lang="ko-KR" altLang="ko-KR" sz="1600" dirty="0"/>
              <a:t>모든 재료를 한꺼번에 넣고 흔들어 </a:t>
            </a:r>
            <a:r>
              <a:rPr lang="ko-KR" altLang="ko-KR" sz="1600" dirty="0" err="1"/>
              <a:t>쉐이킹하고</a:t>
            </a:r>
            <a:r>
              <a:rPr lang="ko-KR" altLang="ko-KR" sz="1600" dirty="0"/>
              <a:t> </a:t>
            </a:r>
            <a:r>
              <a:rPr lang="ko-KR" altLang="en-US" sz="1600" dirty="0" smtClean="0"/>
              <a:t>칵테일 </a:t>
            </a:r>
            <a:r>
              <a:rPr lang="ko-KR" altLang="ko-KR" sz="1600" dirty="0" smtClean="0"/>
              <a:t>잔에 </a:t>
            </a:r>
            <a:r>
              <a:rPr lang="ko-KR" altLang="ko-KR" sz="1600" dirty="0"/>
              <a:t>붓는다</a:t>
            </a:r>
          </a:p>
        </p:txBody>
      </p:sp>
      <p:pic>
        <p:nvPicPr>
          <p:cNvPr id="7" name="Picture 2" descr="\\aroma\condivisa\carlo.odello\privata.carlo\Absis\Progetti\00 Italian Barista School\Didattica\Materiali\M13 - Italian Coffee Art\Immagini\Italian Coffee Art- Sessione 3 - Selezione\DSC_5157.JPG"/>
          <p:cNvPicPr>
            <a:picLocks noChangeAspect="1" noChangeArrowheads="1"/>
          </p:cNvPicPr>
          <p:nvPr/>
        </p:nvPicPr>
        <p:blipFill>
          <a:blip r:embed="rId3" cstate="email"/>
          <a:stretch>
            <a:fillRect/>
          </a:stretch>
        </p:blipFill>
        <p:spPr bwMode="auto">
          <a:xfrm>
            <a:off x="-1" y="0"/>
            <a:ext cx="4914631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5" name="Tabella 34"/>
          <p:cNvGraphicFramePr>
            <a:graphicFrameLocks noGrp="1"/>
          </p:cNvGraphicFramePr>
          <p:nvPr/>
        </p:nvGraphicFramePr>
        <p:xfrm>
          <a:off x="5148064" y="1416050"/>
          <a:ext cx="3745558" cy="4829175"/>
        </p:xfrm>
        <a:graphic>
          <a:graphicData uri="http://schemas.openxmlformats.org/drawingml/2006/table">
            <a:tbl>
              <a:tblPr/>
              <a:tblGrid>
                <a:gridCol w="223357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4731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0450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6016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71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6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ea"/>
                          <a:ea typeface="+mj-ea"/>
                          <a:cs typeface="Arial" charset="0"/>
                        </a:rPr>
                        <a:t>바디감</a:t>
                      </a:r>
                      <a:endParaRPr kumimoji="0" lang="it-IT" altLang="ko-KR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ea"/>
                        <a:ea typeface="+mj-ea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/>
                          <a:latin typeface="Arial" charset="0"/>
                          <a:cs typeface="Arial" charset="0"/>
                          <a:sym typeface="Wingdings" pitchFamily="2" charset="2"/>
                        </a:rPr>
                        <a:t></a:t>
                      </a:r>
                      <a:endParaRPr kumimoji="0" lang="it-IT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/>
                          <a:latin typeface="Arial" charset="0"/>
                          <a:cs typeface="Arial" charset="0"/>
                          <a:sym typeface="Wingdings" pitchFamily="2" charset="2"/>
                        </a:rPr>
                        <a:t></a:t>
                      </a:r>
                      <a:endParaRPr kumimoji="0" lang="it-IT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it-IT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1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ea"/>
                          <a:ea typeface="+mj-ea"/>
                          <a:cs typeface="Arial" charset="0"/>
                        </a:rPr>
                        <a:t>단맛</a:t>
                      </a:r>
                      <a:endParaRPr kumimoji="0" lang="it-IT" altLang="ko-KR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ea"/>
                        <a:ea typeface="+mj-ea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/>
                          <a:latin typeface="Arial" charset="0"/>
                          <a:cs typeface="Arial" charset="0"/>
                          <a:sym typeface="Wingdings" pitchFamily="2" charset="2"/>
                        </a:rPr>
                        <a:t></a:t>
                      </a:r>
                      <a:endParaRPr kumimoji="0" lang="it-IT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/>
                          <a:latin typeface="Arial" charset="0"/>
                          <a:cs typeface="Arial" charset="0"/>
                          <a:sym typeface="Wingdings" pitchFamily="2" charset="2"/>
                        </a:rPr>
                        <a:t></a:t>
                      </a:r>
                      <a:endParaRPr kumimoji="0" lang="it-IT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it-IT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1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ea"/>
                          <a:ea typeface="+mj-ea"/>
                          <a:cs typeface="Arial" charset="0"/>
                        </a:rPr>
                        <a:t>신맛</a:t>
                      </a:r>
                      <a:endParaRPr kumimoji="0" lang="it-IT" altLang="ko-KR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ea"/>
                        <a:ea typeface="+mj-ea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/>
                          <a:latin typeface="Arial" charset="0"/>
                          <a:cs typeface="Arial" charset="0"/>
                          <a:sym typeface="Wingdings" pitchFamily="2" charset="2"/>
                        </a:rPr>
                        <a:t></a:t>
                      </a:r>
                      <a:endParaRPr kumimoji="0" lang="it-IT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it-IT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it-IT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1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600" b="1" kern="1200" dirty="0" smtClean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+mn-ea"/>
                          <a:cs typeface="+mn-cs"/>
                        </a:rPr>
                        <a:t>알코올 농도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/>
                          <a:latin typeface="Arial" charset="0"/>
                          <a:cs typeface="Arial" charset="0"/>
                          <a:sym typeface="Wingdings" pitchFamily="2" charset="2"/>
                        </a:rPr>
                        <a:t></a:t>
                      </a:r>
                      <a:endParaRPr kumimoji="0" lang="it-IT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it-IT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it-IT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1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600" b="1" kern="1200" dirty="0" smtClean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+mn-ea"/>
                          <a:cs typeface="+mn-cs"/>
                        </a:rPr>
                        <a:t>쓴맛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/>
                          <a:latin typeface="Arial" charset="0"/>
                          <a:cs typeface="Arial" charset="0"/>
                          <a:sym typeface="Wingdings" pitchFamily="2" charset="2"/>
                        </a:rPr>
                        <a:t></a:t>
                      </a:r>
                      <a:endParaRPr kumimoji="0" lang="it-IT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/>
                          <a:latin typeface="Arial" charset="0"/>
                          <a:cs typeface="Arial" charset="0"/>
                          <a:sym typeface="Wingdings" pitchFamily="2" charset="2"/>
                        </a:rPr>
                        <a:t></a:t>
                      </a:r>
                      <a:endParaRPr kumimoji="0" lang="it-IT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it-IT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1475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600" b="1" kern="1200" dirty="0" smtClean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+mn-ea"/>
                          <a:cs typeface="+mn-cs"/>
                        </a:rPr>
                        <a:t>후각적 강도</a:t>
                      </a:r>
                      <a:endParaRPr lang="ko-KR" altLang="en-US" sz="1600" b="1" kern="1200" dirty="0">
                        <a:solidFill>
                          <a:schemeClr val="tx1"/>
                        </a:solidFill>
                        <a:latin typeface="Microsoft JhengHei" panose="020B0604030504040204" pitchFamily="34" charset="-120"/>
                        <a:ea typeface="+mn-ea"/>
                        <a:cs typeface="+mn-cs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/>
                          <a:latin typeface="Arial" charset="0"/>
                          <a:cs typeface="Arial" charset="0"/>
                          <a:sym typeface="Wingdings" pitchFamily="2" charset="2"/>
                        </a:rPr>
                        <a:t></a:t>
                      </a:r>
                      <a:endParaRPr kumimoji="0" lang="it-IT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/>
                          <a:latin typeface="Arial" charset="0"/>
                          <a:cs typeface="Arial" charset="0"/>
                          <a:sym typeface="Wingdings" pitchFamily="2" charset="2"/>
                        </a:rPr>
                        <a:t></a:t>
                      </a:r>
                      <a:endParaRPr kumimoji="0" lang="it-IT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it-IT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/>
                          <a:latin typeface="Arial" charset="0"/>
                          <a:cs typeface="Arial" charset="0"/>
                          <a:sym typeface="Wingdings" pitchFamily="2" charset="2"/>
                        </a:rPr>
                        <a:t></a:t>
                      </a:r>
                      <a:endParaRPr kumimoji="0" lang="it-IT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1475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600" b="1" kern="1200" dirty="0" smtClean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+mn-ea"/>
                          <a:cs typeface="+mn-cs"/>
                        </a:rPr>
                        <a:t>꽃과 신선한 과일 향</a:t>
                      </a:r>
                      <a:endParaRPr lang="ko-KR" altLang="en-US" sz="1600" b="1" kern="1200" dirty="0">
                        <a:solidFill>
                          <a:schemeClr val="tx1"/>
                        </a:solidFill>
                        <a:latin typeface="Microsoft JhengHei" panose="020B0604030504040204" pitchFamily="34" charset="-120"/>
                        <a:ea typeface="+mn-ea"/>
                        <a:cs typeface="+mn-cs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/>
                          <a:latin typeface="Arial" charset="0"/>
                          <a:cs typeface="Arial" charset="0"/>
                          <a:sym typeface="Wingdings" pitchFamily="2" charset="2"/>
                        </a:rPr>
                        <a:t></a:t>
                      </a:r>
                      <a:endParaRPr kumimoji="0" lang="it-IT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it-IT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it-IT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71475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600" b="1" kern="1200" dirty="0" err="1" smtClean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+mn-ea"/>
                          <a:cs typeface="+mn-cs"/>
                        </a:rPr>
                        <a:t>로스팅</a:t>
                      </a:r>
                      <a:r>
                        <a:rPr lang="ko-KR" altLang="en-US" sz="1600" b="1" kern="1200" dirty="0" smtClean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+mn-ea"/>
                          <a:cs typeface="+mn-cs"/>
                        </a:rPr>
                        <a:t> 향</a:t>
                      </a:r>
                      <a:endParaRPr lang="ko-KR" altLang="en-US" sz="1600" b="1" kern="1200" dirty="0">
                        <a:solidFill>
                          <a:schemeClr val="tx1"/>
                        </a:solidFill>
                        <a:latin typeface="Microsoft JhengHei" panose="020B0604030504040204" pitchFamily="34" charset="-120"/>
                        <a:ea typeface="+mn-ea"/>
                        <a:cs typeface="+mn-cs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/>
                          <a:latin typeface="Arial" charset="0"/>
                          <a:cs typeface="Arial" charset="0"/>
                          <a:sym typeface="Wingdings" pitchFamily="2" charset="2"/>
                        </a:rPr>
                        <a:t></a:t>
                      </a:r>
                      <a:endParaRPr kumimoji="0" lang="it-IT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it-IT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it-IT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71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600" b="1" kern="1200" dirty="0" smtClean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+mn-ea"/>
                          <a:cs typeface="+mn-cs"/>
                        </a:rPr>
                        <a:t>페스트리 반죽 향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/>
                          <a:latin typeface="Arial" charset="0"/>
                          <a:cs typeface="Arial" charset="0"/>
                          <a:sym typeface="Wingdings" pitchFamily="2" charset="2"/>
                        </a:rPr>
                        <a:t></a:t>
                      </a:r>
                      <a:endParaRPr kumimoji="0" lang="it-IT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it-IT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it-IT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71475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600" b="1" kern="1200" dirty="0" smtClean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+mn-ea"/>
                          <a:cs typeface="+mn-cs"/>
                        </a:rPr>
                        <a:t>마른 과일과 견과류 향</a:t>
                      </a:r>
                      <a:endParaRPr lang="ko-KR" altLang="en-US" sz="1600" b="1" kern="1200" dirty="0">
                        <a:solidFill>
                          <a:schemeClr val="tx1"/>
                        </a:solidFill>
                        <a:latin typeface="Microsoft JhengHei" panose="020B0604030504040204" pitchFamily="34" charset="-120"/>
                        <a:ea typeface="+mn-ea"/>
                        <a:cs typeface="+mn-cs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/>
                          <a:latin typeface="Arial" charset="0"/>
                          <a:cs typeface="Arial" charset="0"/>
                          <a:sym typeface="Wingdings" pitchFamily="2" charset="2"/>
                        </a:rPr>
                        <a:t></a:t>
                      </a:r>
                      <a:endParaRPr kumimoji="0" lang="it-IT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it-IT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it-IT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71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600" b="1" kern="1200" dirty="0" smtClean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+mn-ea"/>
                          <a:cs typeface="+mn-cs"/>
                        </a:rPr>
                        <a:t>향신료 향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/>
                          <a:latin typeface="Arial" charset="0"/>
                          <a:cs typeface="Arial" charset="0"/>
                          <a:sym typeface="Wingdings" pitchFamily="2" charset="2"/>
                        </a:rPr>
                        <a:t></a:t>
                      </a:r>
                      <a:endParaRPr kumimoji="0" lang="it-IT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/>
                          <a:latin typeface="Arial" charset="0"/>
                          <a:cs typeface="Arial" charset="0"/>
                          <a:sym typeface="Wingdings" pitchFamily="2" charset="2"/>
                        </a:rPr>
                        <a:t></a:t>
                      </a:r>
                      <a:endParaRPr kumimoji="0" lang="it-IT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it-IT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/>
                          <a:latin typeface="Arial" charset="0"/>
                          <a:cs typeface="Arial" charset="0"/>
                          <a:sym typeface="Wingdings" pitchFamily="2" charset="2"/>
                        </a:rPr>
                        <a:t></a:t>
                      </a:r>
                      <a:endParaRPr kumimoji="0" lang="it-IT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71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it-IT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it-IT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it-IT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it-IT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371475">
                <a:tc gridSpan="4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it-IT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</a:tbl>
          </a:graphicData>
        </a:graphic>
      </p:graphicFrame>
      <p:grpSp>
        <p:nvGrpSpPr>
          <p:cNvPr id="2" name="Gruppo 40"/>
          <p:cNvGrpSpPr>
            <a:grpSpLocks/>
          </p:cNvGrpSpPr>
          <p:nvPr/>
        </p:nvGrpSpPr>
        <p:grpSpPr bwMode="auto">
          <a:xfrm>
            <a:off x="4859338" y="115888"/>
            <a:ext cx="4105275" cy="1200150"/>
            <a:chOff x="4859338" y="116632"/>
            <a:chExt cx="4105150" cy="1199281"/>
          </a:xfrm>
        </p:grpSpPr>
        <p:pic>
          <p:nvPicPr>
            <p:cNvPr id="68673" name="Immagine 4" descr="ibs-logo-4-cmky.jpg"/>
            <p:cNvPicPr>
              <a:picLocks noChangeAspect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8388424" y="233807"/>
              <a:ext cx="576064" cy="8917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8674" name="CasellaDiTesto 10"/>
            <p:cNvSpPr txBox="1">
              <a:spLocks noChangeArrowheads="1"/>
            </p:cNvSpPr>
            <p:nvPr/>
          </p:nvSpPr>
          <p:spPr bwMode="auto">
            <a:xfrm>
              <a:off x="4859338" y="116632"/>
              <a:ext cx="3313062" cy="119928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r"/>
              <a:endParaRPr lang="it-IT" sz="3600" b="1" dirty="0">
                <a:solidFill>
                  <a:srgbClr val="127BBD"/>
                </a:solidFill>
                <a:latin typeface="Bodoni MT" pitchFamily="18" charset="0"/>
              </a:endParaRPr>
            </a:p>
            <a:p>
              <a:pPr algn="r"/>
              <a:r>
                <a:rPr lang="it-IT" sz="3600" b="1" dirty="0" smtClean="0">
                  <a:solidFill>
                    <a:srgbClr val="127BBD"/>
                  </a:solidFill>
                  <a:latin typeface="Bodoni MT" pitchFamily="18" charset="0"/>
                </a:rPr>
                <a:t>Rosemary</a:t>
              </a:r>
              <a:endParaRPr lang="it-IT" sz="3600" b="1" dirty="0">
                <a:solidFill>
                  <a:srgbClr val="127BBD"/>
                </a:solidFill>
                <a:latin typeface="Bodoni MT" pitchFamily="18" charset="0"/>
              </a:endParaRPr>
            </a:p>
          </p:txBody>
        </p:sp>
      </p:grpSp>
      <p:pic>
        <p:nvPicPr>
          <p:cNvPr id="8" name="Picture 2" descr="\\aroma\condivisa\carlo.odello\privata.carlo\Absis\Progetti\00 Italian Barista School\Didattica\Materiali\M13 - Italian Coffee Art\Immagini\Italian Coffee Art- Sessione 3 - Selezione\DSC_5157.JPG"/>
          <p:cNvPicPr>
            <a:picLocks noChangeAspect="1" noChangeArrowheads="1"/>
          </p:cNvPicPr>
          <p:nvPr/>
        </p:nvPicPr>
        <p:blipFill>
          <a:blip r:embed="rId3" cstate="email"/>
          <a:stretch>
            <a:fillRect/>
          </a:stretch>
        </p:blipFill>
        <p:spPr bwMode="auto">
          <a:xfrm>
            <a:off x="-1" y="0"/>
            <a:ext cx="4914631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562" name="Immagine 4" descr="ibs-logo-4-cmky.jp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667625" y="476250"/>
            <a:ext cx="1081088" cy="1673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6563" name="CasellaDiTesto 7"/>
          <p:cNvSpPr txBox="1">
            <a:spLocks noChangeArrowheads="1"/>
          </p:cNvSpPr>
          <p:nvPr/>
        </p:nvSpPr>
        <p:spPr bwMode="auto">
          <a:xfrm>
            <a:off x="4932363" y="2349500"/>
            <a:ext cx="3816350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it-IT" sz="4400" b="1" dirty="0" smtClean="0">
                <a:solidFill>
                  <a:srgbClr val="127BBD"/>
                </a:solidFill>
                <a:latin typeface="Bodoni MT" pitchFamily="18" charset="0"/>
              </a:rPr>
              <a:t>Alice</a:t>
            </a:r>
            <a:endParaRPr lang="it-IT" sz="4800" b="1" dirty="0">
              <a:solidFill>
                <a:srgbClr val="127BBD"/>
              </a:solidFill>
              <a:latin typeface="Bodoni MT" pitchFamily="18" charset="0"/>
            </a:endParaRPr>
          </a:p>
        </p:txBody>
      </p:sp>
      <p:pic>
        <p:nvPicPr>
          <p:cNvPr id="66564" name="Picture 2" descr="\\aroma\condivisa\carlo.odello\privata.carlo\Absis\Progetti\00 Italian Barista School\Didattica\Materiali\M13 - Italian Coffee Art\Immagini\Italian Coffee Art- Sessione 3 - Selezione\DSC_5157.JPG"/>
          <p:cNvPicPr>
            <a:picLocks noChangeAspect="1" noChangeArrowheads="1"/>
          </p:cNvPicPr>
          <p:nvPr/>
        </p:nvPicPr>
        <p:blipFill>
          <a:blip r:embed="rId3" cstate="email"/>
          <a:stretch>
            <a:fillRect/>
          </a:stretch>
        </p:blipFill>
        <p:spPr bwMode="auto">
          <a:xfrm>
            <a:off x="-36512" y="-24294"/>
            <a:ext cx="4729000" cy="68822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po 6"/>
          <p:cNvGrpSpPr>
            <a:grpSpLocks/>
          </p:cNvGrpSpPr>
          <p:nvPr/>
        </p:nvGrpSpPr>
        <p:grpSpPr bwMode="auto">
          <a:xfrm>
            <a:off x="4859338" y="115888"/>
            <a:ext cx="4105275" cy="1200150"/>
            <a:chOff x="4859338" y="116632"/>
            <a:chExt cx="4105150" cy="1199101"/>
          </a:xfrm>
        </p:grpSpPr>
        <p:pic>
          <p:nvPicPr>
            <p:cNvPr id="67589" name="Immagine 4" descr="ibs-logo-4-cmky.jpg"/>
            <p:cNvPicPr>
              <a:picLocks noChangeAspect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8388424" y="233807"/>
              <a:ext cx="576064" cy="8917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7590" name="CasellaDiTesto 10"/>
            <p:cNvSpPr txBox="1">
              <a:spLocks noChangeArrowheads="1"/>
            </p:cNvSpPr>
            <p:nvPr/>
          </p:nvSpPr>
          <p:spPr bwMode="auto">
            <a:xfrm>
              <a:off x="4859338" y="116632"/>
              <a:ext cx="3313062" cy="119910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r"/>
              <a:endParaRPr lang="it-IT" sz="3600" b="1" dirty="0">
                <a:solidFill>
                  <a:srgbClr val="127BBD"/>
                </a:solidFill>
                <a:latin typeface="Bodoni MT" pitchFamily="18" charset="0"/>
              </a:endParaRPr>
            </a:p>
            <a:p>
              <a:pPr algn="r"/>
              <a:r>
                <a:rPr lang="it-IT" sz="3600" b="1" dirty="0" smtClean="0">
                  <a:solidFill>
                    <a:srgbClr val="127BBD"/>
                  </a:solidFill>
                  <a:latin typeface="Bodoni MT" pitchFamily="18" charset="0"/>
                </a:rPr>
                <a:t>Alice</a:t>
              </a:r>
              <a:endParaRPr lang="it-IT" sz="3600" b="1" dirty="0">
                <a:solidFill>
                  <a:srgbClr val="127BBD"/>
                </a:solidFill>
                <a:latin typeface="Bodoni MT" pitchFamily="18" charset="0"/>
              </a:endParaRPr>
            </a:p>
          </p:txBody>
        </p:sp>
      </p:grpSp>
      <p:sp>
        <p:nvSpPr>
          <p:cNvPr id="67587" name="Rettangolo 5"/>
          <p:cNvSpPr>
            <a:spLocks noChangeArrowheads="1"/>
          </p:cNvSpPr>
          <p:nvPr/>
        </p:nvSpPr>
        <p:spPr bwMode="auto">
          <a:xfrm>
            <a:off x="4860032" y="1555750"/>
            <a:ext cx="3888557" cy="3170099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ko-KR" altLang="en-US" b="1" dirty="0" smtClean="0"/>
              <a:t>재료</a:t>
            </a:r>
            <a:endParaRPr lang="en-US" altLang="ko-KR" b="1" dirty="0" smtClean="0"/>
          </a:p>
          <a:p>
            <a:endParaRPr lang="en-US" altLang="ko-KR" sz="1600" b="1" dirty="0" smtClean="0">
              <a:latin typeface="+mn-ea"/>
            </a:endParaRPr>
          </a:p>
          <a:p>
            <a:pPr marL="285750" lvl="0" indent="-285750" latinLnBrk="1">
              <a:buFont typeface="Wingdings" panose="05000000000000000000" pitchFamily="2" charset="2"/>
              <a:buChar char="§"/>
            </a:pPr>
            <a:r>
              <a:rPr lang="en-US" altLang="ko-KR" sz="1600" dirty="0" err="1" smtClean="0">
                <a:latin typeface="+mn-ea"/>
              </a:rPr>
              <a:t>Rabarbaro</a:t>
            </a:r>
            <a:r>
              <a:rPr lang="en-US" altLang="ko-KR" sz="1600" dirty="0" smtClean="0">
                <a:latin typeface="+mn-ea"/>
              </a:rPr>
              <a:t> </a:t>
            </a:r>
            <a:r>
              <a:rPr lang="en-US" altLang="ko-KR" sz="1600" dirty="0" err="1">
                <a:latin typeface="+mn-ea"/>
              </a:rPr>
              <a:t>Zucca</a:t>
            </a:r>
            <a:r>
              <a:rPr lang="en-US" altLang="ko-KR" sz="1600" dirty="0">
                <a:latin typeface="+mn-ea"/>
              </a:rPr>
              <a:t> </a:t>
            </a:r>
            <a:r>
              <a:rPr lang="ko-KR" altLang="ko-KR" sz="1600" dirty="0" err="1">
                <a:latin typeface="+mn-ea"/>
              </a:rPr>
              <a:t>리큐어</a:t>
            </a:r>
            <a:r>
              <a:rPr lang="en-US" altLang="ko-KR" sz="1600" dirty="0">
                <a:latin typeface="+mn-ea"/>
              </a:rPr>
              <a:t> 20ml</a:t>
            </a:r>
            <a:endParaRPr lang="ko-KR" altLang="ko-KR" sz="1600" dirty="0">
              <a:latin typeface="+mn-ea"/>
            </a:endParaRPr>
          </a:p>
          <a:p>
            <a:pPr marL="285750" lvl="0" indent="-285750" latinLnBrk="1">
              <a:buFont typeface="Wingdings" panose="05000000000000000000" pitchFamily="2" charset="2"/>
              <a:buChar char="§"/>
            </a:pPr>
            <a:r>
              <a:rPr lang="ko-KR" altLang="ko-KR" sz="1600" dirty="0">
                <a:latin typeface="+mn-ea"/>
              </a:rPr>
              <a:t>화이트 카카오크림 </a:t>
            </a:r>
            <a:r>
              <a:rPr lang="ko-KR" altLang="ko-KR" sz="1600" dirty="0" err="1">
                <a:latin typeface="+mn-ea"/>
              </a:rPr>
              <a:t>리큐어</a:t>
            </a:r>
            <a:r>
              <a:rPr lang="en-US" altLang="ko-KR" sz="1600" dirty="0">
                <a:latin typeface="+mn-ea"/>
              </a:rPr>
              <a:t> 15ml</a:t>
            </a:r>
            <a:endParaRPr lang="ko-KR" altLang="ko-KR" sz="1600" dirty="0">
              <a:latin typeface="+mn-ea"/>
            </a:endParaRPr>
          </a:p>
          <a:p>
            <a:pPr marL="285750" lvl="0" indent="-285750" latinLnBrk="1">
              <a:buFont typeface="Wingdings" panose="05000000000000000000" pitchFamily="2" charset="2"/>
              <a:buChar char="§"/>
            </a:pPr>
            <a:r>
              <a:rPr lang="ko-KR" altLang="ko-KR" sz="1600" dirty="0">
                <a:latin typeface="+mn-ea"/>
              </a:rPr>
              <a:t>설탕시럽</a:t>
            </a:r>
            <a:r>
              <a:rPr lang="en-US" altLang="ko-KR" sz="1600" dirty="0">
                <a:latin typeface="+mn-ea"/>
              </a:rPr>
              <a:t> 10ml</a:t>
            </a:r>
            <a:endParaRPr lang="ko-KR" altLang="ko-KR" sz="1600" dirty="0">
              <a:latin typeface="+mn-ea"/>
            </a:endParaRPr>
          </a:p>
          <a:p>
            <a:pPr marL="285750" lvl="0" indent="-285750" latinLnBrk="1">
              <a:buFont typeface="Wingdings" panose="05000000000000000000" pitchFamily="2" charset="2"/>
              <a:buChar char="§"/>
            </a:pPr>
            <a:r>
              <a:rPr lang="ko-KR" altLang="ko-KR" sz="1600" dirty="0" err="1">
                <a:latin typeface="+mn-ea"/>
              </a:rPr>
              <a:t>에스프레소</a:t>
            </a:r>
            <a:r>
              <a:rPr lang="en-US" altLang="ko-KR" sz="1600" dirty="0">
                <a:latin typeface="+mn-ea"/>
              </a:rPr>
              <a:t> 25ml</a:t>
            </a:r>
            <a:endParaRPr lang="ko-KR" altLang="ko-KR" sz="1600" dirty="0">
              <a:latin typeface="+mn-ea"/>
            </a:endParaRPr>
          </a:p>
          <a:p>
            <a:pPr marL="285750" lvl="0" indent="-285750" latinLnBrk="1">
              <a:buFont typeface="Wingdings" panose="05000000000000000000" pitchFamily="2" charset="2"/>
              <a:buChar char="§"/>
            </a:pPr>
            <a:r>
              <a:rPr lang="ko-KR" altLang="ko-KR" sz="1600" dirty="0" err="1">
                <a:latin typeface="+mn-ea"/>
              </a:rPr>
              <a:t>카다몸</a:t>
            </a:r>
            <a:r>
              <a:rPr lang="ko-KR" altLang="ko-KR" sz="1600" dirty="0">
                <a:latin typeface="+mn-ea"/>
              </a:rPr>
              <a:t> 향신료 씨앗</a:t>
            </a:r>
          </a:p>
          <a:p>
            <a:endParaRPr lang="it-IT" dirty="0"/>
          </a:p>
          <a:p>
            <a:r>
              <a:rPr lang="ko-KR" altLang="en-US" b="1" dirty="0" smtClean="0"/>
              <a:t>제조방법</a:t>
            </a:r>
            <a:endParaRPr lang="en-US" altLang="ko-KR" b="1" dirty="0" smtClean="0"/>
          </a:p>
          <a:p>
            <a:endParaRPr lang="en-US" altLang="ko-KR" b="1" dirty="0" smtClean="0"/>
          </a:p>
          <a:p>
            <a:r>
              <a:rPr lang="ko-KR" altLang="ko-KR" sz="1600" dirty="0"/>
              <a:t>모든 재료를 한꺼번에 넣고 흔들어 </a:t>
            </a:r>
            <a:r>
              <a:rPr lang="ko-KR" altLang="ko-KR" sz="1600" dirty="0" err="1"/>
              <a:t>쉐이킹하고</a:t>
            </a:r>
            <a:r>
              <a:rPr lang="ko-KR" altLang="ko-KR" sz="1600" dirty="0"/>
              <a:t> </a:t>
            </a:r>
            <a:r>
              <a:rPr lang="ko-KR" altLang="en-US" sz="1600" dirty="0" smtClean="0"/>
              <a:t>칵테일</a:t>
            </a:r>
            <a:r>
              <a:rPr lang="ko-KR" altLang="ko-KR" sz="1600" dirty="0" smtClean="0"/>
              <a:t> </a:t>
            </a:r>
            <a:r>
              <a:rPr lang="ko-KR" altLang="ko-KR" sz="1600" dirty="0"/>
              <a:t>잔에 잔에 붓는다</a:t>
            </a:r>
            <a:endParaRPr lang="it-IT" sz="1600" dirty="0">
              <a:solidFill>
                <a:srgbClr val="C00000"/>
              </a:solidFill>
            </a:endParaRPr>
          </a:p>
        </p:txBody>
      </p:sp>
      <p:pic>
        <p:nvPicPr>
          <p:cNvPr id="8" name="Picture 2" descr="\\aroma\condivisa\carlo.odello\privata.carlo\Absis\Progetti\00 Italian Barista School\Didattica\Materiali\M13 - Italian Coffee Art\Immagini\Italian Coffee Art- Sessione 3 - Selezione\DSC_5157.JPG"/>
          <p:cNvPicPr>
            <a:picLocks noChangeAspect="1" noChangeArrowheads="1"/>
          </p:cNvPicPr>
          <p:nvPr/>
        </p:nvPicPr>
        <p:blipFill>
          <a:blip r:embed="rId3" cstate="email"/>
          <a:stretch>
            <a:fillRect/>
          </a:stretch>
        </p:blipFill>
        <p:spPr bwMode="auto">
          <a:xfrm>
            <a:off x="-36512" y="-24294"/>
            <a:ext cx="4729000" cy="68822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5" name="Tabella 3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19187356"/>
              </p:ext>
            </p:extLst>
          </p:nvPr>
        </p:nvGraphicFramePr>
        <p:xfrm>
          <a:off x="4932040" y="1416050"/>
          <a:ext cx="3745558" cy="4829175"/>
        </p:xfrm>
        <a:graphic>
          <a:graphicData uri="http://schemas.openxmlformats.org/drawingml/2006/table">
            <a:tbl>
              <a:tblPr/>
              <a:tblGrid>
                <a:gridCol w="223357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4731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0450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6016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71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6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ea"/>
                          <a:ea typeface="+mj-ea"/>
                          <a:cs typeface="Arial" charset="0"/>
                        </a:rPr>
                        <a:t>바디감</a:t>
                      </a:r>
                      <a:endParaRPr kumimoji="0" lang="it-IT" altLang="ko-KR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ea"/>
                        <a:ea typeface="+mj-ea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/>
                          <a:latin typeface="Arial" charset="0"/>
                          <a:cs typeface="Arial" charset="0"/>
                          <a:sym typeface="Wingdings" pitchFamily="2" charset="2"/>
                        </a:rPr>
                        <a:t></a:t>
                      </a:r>
                      <a:endParaRPr kumimoji="0" lang="it-IT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/>
                          <a:latin typeface="Arial" charset="0"/>
                          <a:cs typeface="Arial" charset="0"/>
                          <a:sym typeface="Wingdings" pitchFamily="2" charset="2"/>
                        </a:rPr>
                        <a:t></a:t>
                      </a:r>
                      <a:endParaRPr kumimoji="0" lang="it-IT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it-IT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1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ea"/>
                          <a:ea typeface="+mj-ea"/>
                          <a:cs typeface="Arial" charset="0"/>
                        </a:rPr>
                        <a:t>단맛</a:t>
                      </a:r>
                      <a:endParaRPr kumimoji="0" lang="it-IT" altLang="ko-KR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ea"/>
                        <a:ea typeface="+mj-ea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/>
                          <a:latin typeface="Arial" charset="0"/>
                          <a:cs typeface="Arial" charset="0"/>
                          <a:sym typeface="Wingdings" pitchFamily="2" charset="2"/>
                        </a:rPr>
                        <a:t></a:t>
                      </a:r>
                      <a:endParaRPr kumimoji="0" lang="it-IT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/>
                          <a:latin typeface="Arial" charset="0"/>
                          <a:cs typeface="Arial" charset="0"/>
                          <a:sym typeface="Wingdings" pitchFamily="2" charset="2"/>
                        </a:rPr>
                        <a:t></a:t>
                      </a:r>
                      <a:endParaRPr kumimoji="0" lang="it-IT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it-IT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1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ea"/>
                          <a:ea typeface="+mj-ea"/>
                          <a:cs typeface="Arial" charset="0"/>
                        </a:rPr>
                        <a:t>신맛</a:t>
                      </a:r>
                      <a:endParaRPr kumimoji="0" lang="it-IT" altLang="ko-KR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ea"/>
                        <a:ea typeface="+mj-ea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/>
                          <a:latin typeface="Arial" charset="0"/>
                          <a:cs typeface="Arial" charset="0"/>
                          <a:sym typeface="Wingdings" pitchFamily="2" charset="2"/>
                        </a:rPr>
                        <a:t></a:t>
                      </a:r>
                      <a:endParaRPr kumimoji="0" lang="it-IT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it-IT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it-IT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1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600" b="1" kern="1200" dirty="0" smtClean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+mn-ea"/>
                          <a:cs typeface="+mn-cs"/>
                        </a:rPr>
                        <a:t>알코올 농도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/>
                          <a:latin typeface="Arial" charset="0"/>
                          <a:cs typeface="Arial" charset="0"/>
                          <a:sym typeface="Wingdings" pitchFamily="2" charset="2"/>
                        </a:rPr>
                        <a:t></a:t>
                      </a:r>
                      <a:endParaRPr kumimoji="0" lang="it-IT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it-IT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it-IT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1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600" b="1" kern="1200" dirty="0" smtClean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+mn-ea"/>
                          <a:cs typeface="+mn-cs"/>
                        </a:rPr>
                        <a:t>쓴맛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/>
                          <a:latin typeface="Arial" charset="0"/>
                          <a:cs typeface="Arial" charset="0"/>
                          <a:sym typeface="Wingdings" pitchFamily="2" charset="2"/>
                        </a:rPr>
                        <a:t></a:t>
                      </a:r>
                      <a:endParaRPr kumimoji="0" lang="it-IT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/>
                          <a:latin typeface="Arial" charset="0"/>
                          <a:cs typeface="Arial" charset="0"/>
                          <a:sym typeface="Wingdings" pitchFamily="2" charset="2"/>
                        </a:rPr>
                        <a:t></a:t>
                      </a:r>
                      <a:endParaRPr kumimoji="0" lang="it-IT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it-IT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1475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600" b="1" kern="1200" dirty="0" smtClean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+mn-ea"/>
                          <a:cs typeface="+mn-cs"/>
                        </a:rPr>
                        <a:t>후각적 강도</a:t>
                      </a:r>
                      <a:endParaRPr lang="ko-KR" altLang="en-US" sz="1600" b="1" kern="1200" dirty="0">
                        <a:solidFill>
                          <a:schemeClr val="tx1"/>
                        </a:solidFill>
                        <a:latin typeface="Microsoft JhengHei" panose="020B0604030504040204" pitchFamily="34" charset="-120"/>
                        <a:ea typeface="+mn-ea"/>
                        <a:cs typeface="+mn-cs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/>
                          <a:latin typeface="Arial" charset="0"/>
                          <a:cs typeface="Arial" charset="0"/>
                          <a:sym typeface="Wingdings" pitchFamily="2" charset="2"/>
                        </a:rPr>
                        <a:t></a:t>
                      </a:r>
                      <a:endParaRPr kumimoji="0" lang="it-IT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/>
                          <a:latin typeface="Arial" charset="0"/>
                          <a:cs typeface="Arial" charset="0"/>
                          <a:sym typeface="Wingdings" pitchFamily="2" charset="2"/>
                        </a:rPr>
                        <a:t></a:t>
                      </a:r>
                      <a:endParaRPr kumimoji="0" lang="it-IT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it-IT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/>
                          <a:latin typeface="Arial" charset="0"/>
                          <a:cs typeface="Arial" charset="0"/>
                          <a:sym typeface="Wingdings" pitchFamily="2" charset="2"/>
                        </a:rPr>
                        <a:t></a:t>
                      </a:r>
                      <a:endParaRPr kumimoji="0" lang="it-IT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1475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600" b="1" kern="1200" dirty="0" smtClean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+mn-ea"/>
                          <a:cs typeface="+mn-cs"/>
                        </a:rPr>
                        <a:t>꽃과 신선한 과일 향</a:t>
                      </a:r>
                      <a:endParaRPr lang="ko-KR" altLang="en-US" sz="1600" b="1" kern="1200" dirty="0">
                        <a:solidFill>
                          <a:schemeClr val="tx1"/>
                        </a:solidFill>
                        <a:latin typeface="Microsoft JhengHei" panose="020B0604030504040204" pitchFamily="34" charset="-120"/>
                        <a:ea typeface="+mn-ea"/>
                        <a:cs typeface="+mn-cs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/>
                          <a:latin typeface="Arial" charset="0"/>
                          <a:cs typeface="Arial" charset="0"/>
                          <a:sym typeface="Wingdings" pitchFamily="2" charset="2"/>
                        </a:rPr>
                        <a:t></a:t>
                      </a:r>
                      <a:endParaRPr kumimoji="0" lang="it-IT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it-IT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it-IT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71475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600" b="1" kern="1200" dirty="0" err="1" smtClean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+mn-ea"/>
                          <a:cs typeface="+mn-cs"/>
                        </a:rPr>
                        <a:t>로스팅</a:t>
                      </a:r>
                      <a:r>
                        <a:rPr lang="ko-KR" altLang="en-US" sz="1600" b="1" kern="1200" dirty="0" smtClean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+mn-ea"/>
                          <a:cs typeface="+mn-cs"/>
                        </a:rPr>
                        <a:t> 향</a:t>
                      </a:r>
                      <a:endParaRPr lang="ko-KR" altLang="en-US" sz="1600" b="1" kern="1200" dirty="0">
                        <a:solidFill>
                          <a:schemeClr val="tx1"/>
                        </a:solidFill>
                        <a:latin typeface="Microsoft JhengHei" panose="020B0604030504040204" pitchFamily="34" charset="-120"/>
                        <a:ea typeface="+mn-ea"/>
                        <a:cs typeface="+mn-cs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/>
                          <a:latin typeface="Arial" charset="0"/>
                          <a:cs typeface="Arial" charset="0"/>
                          <a:sym typeface="Wingdings" pitchFamily="2" charset="2"/>
                        </a:rPr>
                        <a:t></a:t>
                      </a:r>
                      <a:endParaRPr kumimoji="0" lang="it-IT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it-IT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it-IT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71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600" b="1" kern="1200" dirty="0" smtClean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+mn-ea"/>
                          <a:cs typeface="+mn-cs"/>
                        </a:rPr>
                        <a:t>페스트리 반죽 향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/>
                          <a:latin typeface="Arial" charset="0"/>
                          <a:cs typeface="Arial" charset="0"/>
                          <a:sym typeface="Wingdings" pitchFamily="2" charset="2"/>
                        </a:rPr>
                        <a:t></a:t>
                      </a:r>
                      <a:endParaRPr kumimoji="0" lang="it-IT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it-IT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it-IT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71475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600" b="1" kern="1200" dirty="0" smtClean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+mn-ea"/>
                          <a:cs typeface="+mn-cs"/>
                        </a:rPr>
                        <a:t>마른 과일과 견과류 향</a:t>
                      </a:r>
                      <a:endParaRPr lang="ko-KR" altLang="en-US" sz="1600" b="1" kern="1200" dirty="0">
                        <a:solidFill>
                          <a:schemeClr val="tx1"/>
                        </a:solidFill>
                        <a:latin typeface="Microsoft JhengHei" panose="020B0604030504040204" pitchFamily="34" charset="-120"/>
                        <a:ea typeface="+mn-ea"/>
                        <a:cs typeface="+mn-cs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/>
                          <a:latin typeface="Arial" charset="0"/>
                          <a:cs typeface="Arial" charset="0"/>
                          <a:sym typeface="Wingdings" pitchFamily="2" charset="2"/>
                        </a:rPr>
                        <a:t></a:t>
                      </a:r>
                      <a:endParaRPr kumimoji="0" lang="it-IT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it-IT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it-IT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71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600" b="1" kern="1200" dirty="0" smtClean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+mn-ea"/>
                          <a:cs typeface="+mn-cs"/>
                        </a:rPr>
                        <a:t>향신료 향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/>
                          <a:latin typeface="Arial" charset="0"/>
                          <a:cs typeface="Arial" charset="0"/>
                          <a:sym typeface="Wingdings" pitchFamily="2" charset="2"/>
                        </a:rPr>
                        <a:t></a:t>
                      </a:r>
                      <a:endParaRPr kumimoji="0" lang="it-IT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/>
                          <a:latin typeface="Arial" charset="0"/>
                          <a:cs typeface="Arial" charset="0"/>
                          <a:sym typeface="Wingdings" pitchFamily="2" charset="2"/>
                        </a:rPr>
                        <a:t></a:t>
                      </a:r>
                      <a:endParaRPr kumimoji="0" lang="it-IT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it-IT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/>
                          <a:latin typeface="Arial" charset="0"/>
                          <a:cs typeface="Arial" charset="0"/>
                          <a:sym typeface="Wingdings" pitchFamily="2" charset="2"/>
                        </a:rPr>
                        <a:t></a:t>
                      </a:r>
                      <a:endParaRPr kumimoji="0" lang="it-IT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71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it-IT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it-IT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it-IT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it-IT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371475">
                <a:tc gridSpan="4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it-IT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</a:tbl>
          </a:graphicData>
        </a:graphic>
      </p:graphicFrame>
      <p:grpSp>
        <p:nvGrpSpPr>
          <p:cNvPr id="2" name="Gruppo 40"/>
          <p:cNvGrpSpPr>
            <a:grpSpLocks/>
          </p:cNvGrpSpPr>
          <p:nvPr/>
        </p:nvGrpSpPr>
        <p:grpSpPr bwMode="auto">
          <a:xfrm>
            <a:off x="4859338" y="115888"/>
            <a:ext cx="4105275" cy="1200150"/>
            <a:chOff x="4859338" y="116632"/>
            <a:chExt cx="4105150" cy="1199281"/>
          </a:xfrm>
        </p:grpSpPr>
        <p:pic>
          <p:nvPicPr>
            <p:cNvPr id="68673" name="Immagine 4" descr="ibs-logo-4-cmky.jpg"/>
            <p:cNvPicPr>
              <a:picLocks noChangeAspect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8388424" y="233807"/>
              <a:ext cx="576064" cy="8917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8674" name="CasellaDiTesto 10"/>
            <p:cNvSpPr txBox="1">
              <a:spLocks noChangeArrowheads="1"/>
            </p:cNvSpPr>
            <p:nvPr/>
          </p:nvSpPr>
          <p:spPr bwMode="auto">
            <a:xfrm>
              <a:off x="4859338" y="116632"/>
              <a:ext cx="3313062" cy="119928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r"/>
              <a:endParaRPr lang="it-IT" sz="3600" b="1" dirty="0">
                <a:solidFill>
                  <a:srgbClr val="127BBD"/>
                </a:solidFill>
                <a:latin typeface="Bodoni MT" pitchFamily="18" charset="0"/>
              </a:endParaRPr>
            </a:p>
            <a:p>
              <a:pPr algn="r"/>
              <a:r>
                <a:rPr lang="it-IT" sz="3600" b="1" dirty="0" smtClean="0">
                  <a:solidFill>
                    <a:srgbClr val="127BBD"/>
                  </a:solidFill>
                  <a:latin typeface="Bodoni MT" pitchFamily="18" charset="0"/>
                </a:rPr>
                <a:t>Alice</a:t>
              </a:r>
              <a:endParaRPr lang="it-IT" sz="3600" b="1" dirty="0">
                <a:solidFill>
                  <a:srgbClr val="127BBD"/>
                </a:solidFill>
                <a:latin typeface="Bodoni MT" pitchFamily="18" charset="0"/>
              </a:endParaRPr>
            </a:p>
          </p:txBody>
        </p:sp>
      </p:grpSp>
      <p:pic>
        <p:nvPicPr>
          <p:cNvPr id="8" name="Picture 2" descr="\\aroma\condivisa\carlo.odello\privata.carlo\Absis\Progetti\00 Italian Barista School\Didattica\Materiali\M13 - Italian Coffee Art\Immagini\Italian Coffee Art- Sessione 3 - Selezione\DSC_5157.JPG"/>
          <p:cNvPicPr>
            <a:picLocks noChangeAspect="1" noChangeArrowheads="1"/>
          </p:cNvPicPr>
          <p:nvPr/>
        </p:nvPicPr>
        <p:blipFill>
          <a:blip r:embed="rId3" cstate="email"/>
          <a:stretch>
            <a:fillRect/>
          </a:stretch>
        </p:blipFill>
        <p:spPr bwMode="auto">
          <a:xfrm>
            <a:off x="-36512" y="-24294"/>
            <a:ext cx="4729000" cy="68822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562" name="Immagine 4" descr="ibs-logo-4-cmky.jp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667625" y="476250"/>
            <a:ext cx="1081088" cy="1673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6563" name="CasellaDiTesto 7"/>
          <p:cNvSpPr txBox="1">
            <a:spLocks noChangeArrowheads="1"/>
          </p:cNvSpPr>
          <p:nvPr/>
        </p:nvSpPr>
        <p:spPr bwMode="auto">
          <a:xfrm>
            <a:off x="4932363" y="2349500"/>
            <a:ext cx="3816350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it-IT" sz="4400" b="1" dirty="0" err="1" smtClean="0">
                <a:solidFill>
                  <a:srgbClr val="127BBD"/>
                </a:solidFill>
                <a:latin typeface="Bodoni MT" pitchFamily="18" charset="0"/>
              </a:rPr>
              <a:t>Cubanito</a:t>
            </a:r>
            <a:endParaRPr lang="it-IT" sz="4800" b="1" dirty="0">
              <a:solidFill>
                <a:srgbClr val="127BBD"/>
              </a:solidFill>
              <a:latin typeface="Bodoni MT" pitchFamily="18" charset="0"/>
            </a:endParaRPr>
          </a:p>
        </p:txBody>
      </p:sp>
      <p:pic>
        <p:nvPicPr>
          <p:cNvPr id="66564" name="Picture 2" descr="\\aroma\condivisa\carlo.odello\privata.carlo\Absis\Progetti\00 Italian Barista School\Didattica\Materiali\M13 - Italian Coffee Art\Immagini\Italian Coffee Art- Sessione 3 - Selezione\DSC_5157.JPG"/>
          <p:cNvPicPr>
            <a:picLocks noChangeAspect="1" noChangeArrowheads="1"/>
          </p:cNvPicPr>
          <p:nvPr/>
        </p:nvPicPr>
        <p:blipFill>
          <a:blip r:embed="rId3" cstate="email"/>
          <a:stretch>
            <a:fillRect/>
          </a:stretch>
        </p:blipFill>
        <p:spPr bwMode="auto">
          <a:xfrm>
            <a:off x="-36512" y="0"/>
            <a:ext cx="4408713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1426234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po 6"/>
          <p:cNvGrpSpPr>
            <a:grpSpLocks/>
          </p:cNvGrpSpPr>
          <p:nvPr/>
        </p:nvGrpSpPr>
        <p:grpSpPr bwMode="auto">
          <a:xfrm>
            <a:off x="4859338" y="115888"/>
            <a:ext cx="4105275" cy="1200150"/>
            <a:chOff x="4859338" y="116632"/>
            <a:chExt cx="4105150" cy="1199101"/>
          </a:xfrm>
        </p:grpSpPr>
        <p:pic>
          <p:nvPicPr>
            <p:cNvPr id="67589" name="Immagine 4" descr="ibs-logo-4-cmky.jpg"/>
            <p:cNvPicPr>
              <a:picLocks noChangeAspect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8388424" y="233807"/>
              <a:ext cx="576064" cy="8917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7590" name="CasellaDiTesto 10"/>
            <p:cNvSpPr txBox="1">
              <a:spLocks noChangeArrowheads="1"/>
            </p:cNvSpPr>
            <p:nvPr/>
          </p:nvSpPr>
          <p:spPr bwMode="auto">
            <a:xfrm>
              <a:off x="4859338" y="116632"/>
              <a:ext cx="3313062" cy="119910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r"/>
              <a:endParaRPr lang="it-IT" sz="3600" b="1" dirty="0">
                <a:solidFill>
                  <a:srgbClr val="127BBD"/>
                </a:solidFill>
                <a:latin typeface="Bodoni MT" pitchFamily="18" charset="0"/>
              </a:endParaRPr>
            </a:p>
            <a:p>
              <a:pPr algn="r"/>
              <a:r>
                <a:rPr lang="it-IT" sz="3600" b="1" dirty="0" err="1" smtClean="0">
                  <a:solidFill>
                    <a:srgbClr val="127BBD"/>
                  </a:solidFill>
                  <a:latin typeface="Bodoni MT" pitchFamily="18" charset="0"/>
                </a:rPr>
                <a:t>Cubanito</a:t>
              </a:r>
              <a:endParaRPr lang="it-IT" sz="3600" b="1" dirty="0">
                <a:solidFill>
                  <a:srgbClr val="127BBD"/>
                </a:solidFill>
                <a:latin typeface="Bodoni MT" pitchFamily="18" charset="0"/>
              </a:endParaRPr>
            </a:p>
          </p:txBody>
        </p:sp>
      </p:grpSp>
      <p:sp>
        <p:nvSpPr>
          <p:cNvPr id="67587" name="Rettangolo 5"/>
          <p:cNvSpPr>
            <a:spLocks noChangeArrowheads="1"/>
          </p:cNvSpPr>
          <p:nvPr/>
        </p:nvSpPr>
        <p:spPr bwMode="auto">
          <a:xfrm>
            <a:off x="4860032" y="1555750"/>
            <a:ext cx="3888557" cy="3693319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ko-KR" altLang="en-US" b="1" dirty="0" smtClean="0"/>
              <a:t>재료</a:t>
            </a:r>
            <a:endParaRPr lang="en-US" altLang="ko-KR" b="1" dirty="0" smtClean="0"/>
          </a:p>
          <a:p>
            <a:endParaRPr lang="en-US" altLang="ko-KR" b="1" dirty="0" smtClean="0"/>
          </a:p>
          <a:p>
            <a:pPr marL="285750" lvl="0" indent="-285750" latinLnBrk="1">
              <a:buFont typeface="Wingdings" panose="05000000000000000000" pitchFamily="2" charset="2"/>
              <a:buChar char="§"/>
            </a:pPr>
            <a:r>
              <a:rPr lang="ko-KR" altLang="ko-KR" sz="1600" dirty="0" smtClean="0">
                <a:latin typeface="+mj-ea"/>
                <a:ea typeface="+mj-ea"/>
              </a:rPr>
              <a:t>라임</a:t>
            </a:r>
            <a:r>
              <a:rPr lang="en-US" altLang="ko-KR" sz="1600" dirty="0" smtClean="0">
                <a:latin typeface="+mj-ea"/>
                <a:ea typeface="+mj-ea"/>
              </a:rPr>
              <a:t> </a:t>
            </a:r>
            <a:r>
              <a:rPr lang="en-US" altLang="ko-KR" sz="1600" dirty="0">
                <a:latin typeface="+mj-ea"/>
                <a:ea typeface="+mj-ea"/>
              </a:rPr>
              <a:t>5</a:t>
            </a:r>
            <a:r>
              <a:rPr lang="ko-KR" altLang="ko-KR" sz="1600" dirty="0">
                <a:latin typeface="+mj-ea"/>
                <a:ea typeface="+mj-ea"/>
              </a:rPr>
              <a:t>방울</a:t>
            </a:r>
          </a:p>
          <a:p>
            <a:pPr marL="285750" lvl="0" indent="-285750" latinLnBrk="1">
              <a:buFont typeface="Wingdings" panose="05000000000000000000" pitchFamily="2" charset="2"/>
              <a:buChar char="§"/>
            </a:pPr>
            <a:r>
              <a:rPr lang="ko-KR" altLang="ko-KR" sz="1600" dirty="0" err="1" smtClean="0">
                <a:latin typeface="+mj-ea"/>
                <a:ea typeface="+mj-ea"/>
              </a:rPr>
              <a:t>다크럼</a:t>
            </a:r>
            <a:r>
              <a:rPr lang="en-US" altLang="ko-KR" sz="1600" dirty="0" smtClean="0">
                <a:latin typeface="+mj-ea"/>
                <a:ea typeface="+mj-ea"/>
              </a:rPr>
              <a:t> </a:t>
            </a:r>
            <a:r>
              <a:rPr lang="en-US" altLang="ko-KR" sz="1600" dirty="0">
                <a:latin typeface="+mj-ea"/>
                <a:ea typeface="+mj-ea"/>
              </a:rPr>
              <a:t>15ml</a:t>
            </a:r>
            <a:endParaRPr lang="ko-KR" altLang="ko-KR" sz="1600" dirty="0">
              <a:latin typeface="+mj-ea"/>
              <a:ea typeface="+mj-ea"/>
            </a:endParaRPr>
          </a:p>
          <a:p>
            <a:pPr marL="285750" lvl="0" indent="-285750" latinLnBrk="1">
              <a:buFont typeface="Wingdings" panose="05000000000000000000" pitchFamily="2" charset="2"/>
              <a:buChar char="§"/>
            </a:pPr>
            <a:r>
              <a:rPr lang="ko-KR" altLang="ko-KR" sz="1600" dirty="0">
                <a:latin typeface="+mj-ea"/>
                <a:ea typeface="+mj-ea"/>
              </a:rPr>
              <a:t>설탕시럽</a:t>
            </a:r>
            <a:r>
              <a:rPr lang="en-US" altLang="ko-KR" sz="1600" dirty="0">
                <a:latin typeface="+mj-ea"/>
                <a:ea typeface="+mj-ea"/>
              </a:rPr>
              <a:t> 15ml</a:t>
            </a:r>
            <a:endParaRPr lang="ko-KR" altLang="ko-KR" sz="1600" dirty="0">
              <a:latin typeface="+mj-ea"/>
              <a:ea typeface="+mj-ea"/>
            </a:endParaRPr>
          </a:p>
          <a:p>
            <a:pPr marL="285750" lvl="0" indent="-285750" latinLnBrk="1">
              <a:buFont typeface="Wingdings" panose="05000000000000000000" pitchFamily="2" charset="2"/>
              <a:buChar char="§"/>
            </a:pPr>
            <a:r>
              <a:rPr lang="ko-KR" altLang="ko-KR" sz="1600" dirty="0" err="1">
                <a:latin typeface="+mj-ea"/>
                <a:ea typeface="+mj-ea"/>
              </a:rPr>
              <a:t>에스프레소</a:t>
            </a:r>
            <a:r>
              <a:rPr lang="en-US" altLang="ko-KR" sz="1600" dirty="0">
                <a:latin typeface="+mj-ea"/>
                <a:ea typeface="+mj-ea"/>
              </a:rPr>
              <a:t> 25ml</a:t>
            </a:r>
            <a:endParaRPr lang="ko-KR" altLang="ko-KR" sz="1600" dirty="0">
              <a:latin typeface="+mj-ea"/>
              <a:ea typeface="+mj-ea"/>
            </a:endParaRPr>
          </a:p>
          <a:p>
            <a:pPr marL="285750" lvl="0" indent="-285750" latinLnBrk="1">
              <a:buFont typeface="Wingdings" panose="05000000000000000000" pitchFamily="2" charset="2"/>
              <a:buChar char="§"/>
            </a:pPr>
            <a:r>
              <a:rPr lang="ko-KR" altLang="ko-KR" sz="1600" dirty="0">
                <a:latin typeface="+mj-ea"/>
                <a:ea typeface="+mj-ea"/>
              </a:rPr>
              <a:t>얼음</a:t>
            </a:r>
          </a:p>
          <a:p>
            <a:endParaRPr lang="it-IT" dirty="0"/>
          </a:p>
          <a:p>
            <a:r>
              <a:rPr lang="ko-KR" altLang="en-US" b="1" dirty="0" smtClean="0"/>
              <a:t>제조방법</a:t>
            </a:r>
            <a:endParaRPr lang="en-US" altLang="ko-KR" b="1" dirty="0" smtClean="0"/>
          </a:p>
          <a:p>
            <a:endParaRPr lang="en-US" altLang="ko-KR" b="1" dirty="0" smtClean="0"/>
          </a:p>
          <a:p>
            <a:pPr latinLnBrk="1"/>
            <a:r>
              <a:rPr lang="ko-KR" altLang="ko-KR" sz="1600" dirty="0">
                <a:latin typeface="+mn-ea"/>
              </a:rPr>
              <a:t>모든 재료를 </a:t>
            </a:r>
            <a:r>
              <a:rPr lang="ko-KR" altLang="ko-KR" sz="1600" dirty="0" err="1">
                <a:latin typeface="+mn-ea"/>
              </a:rPr>
              <a:t>쉐이커에</a:t>
            </a:r>
            <a:r>
              <a:rPr lang="ko-KR" altLang="ko-KR" sz="1600" dirty="0">
                <a:latin typeface="+mn-ea"/>
              </a:rPr>
              <a:t> 넣고 얼음이 완전히 녹을 때까지 흔들어 </a:t>
            </a:r>
            <a:r>
              <a:rPr lang="ko-KR" altLang="ko-KR" sz="1600" dirty="0" err="1" smtClean="0">
                <a:latin typeface="+mn-ea"/>
              </a:rPr>
              <a:t>쉐이킹</a:t>
            </a:r>
            <a:r>
              <a:rPr lang="en-US" altLang="ko-KR" sz="1600" dirty="0" smtClean="0">
                <a:latin typeface="+mn-ea"/>
              </a:rPr>
              <a:t> </a:t>
            </a:r>
            <a:r>
              <a:rPr lang="ko-KR" altLang="ko-KR" sz="1600" dirty="0" smtClean="0">
                <a:latin typeface="+mn-ea"/>
              </a:rPr>
              <a:t>하고 </a:t>
            </a:r>
            <a:r>
              <a:rPr lang="ko-KR" altLang="en-US" sz="1600" dirty="0" smtClean="0">
                <a:latin typeface="+mn-ea"/>
              </a:rPr>
              <a:t>칵테일</a:t>
            </a:r>
            <a:r>
              <a:rPr lang="ko-KR" altLang="ko-KR" sz="1600" dirty="0" smtClean="0">
                <a:latin typeface="+mn-ea"/>
              </a:rPr>
              <a:t> </a:t>
            </a:r>
            <a:r>
              <a:rPr lang="ko-KR" altLang="ko-KR" sz="1600" dirty="0">
                <a:latin typeface="+mn-ea"/>
              </a:rPr>
              <a:t>잔에 부어 담는다</a:t>
            </a:r>
            <a:r>
              <a:rPr lang="en-US" altLang="ko-KR" sz="1600" dirty="0">
                <a:latin typeface="+mn-ea"/>
              </a:rPr>
              <a:t>. </a:t>
            </a:r>
            <a:r>
              <a:rPr lang="ko-KR" altLang="ko-KR" sz="1600" dirty="0">
                <a:latin typeface="+mn-ea"/>
              </a:rPr>
              <a:t>오렌지 또는 라임 껍질로 </a:t>
            </a:r>
            <a:r>
              <a:rPr lang="ko-KR" altLang="ko-KR" sz="1600" dirty="0" err="1">
                <a:latin typeface="+mn-ea"/>
              </a:rPr>
              <a:t>데코레이션</a:t>
            </a:r>
            <a:r>
              <a:rPr lang="ko-KR" altLang="ko-KR" sz="1600" dirty="0">
                <a:latin typeface="+mn-ea"/>
              </a:rPr>
              <a:t> 한다</a:t>
            </a:r>
            <a:r>
              <a:rPr lang="en-US" altLang="ko-KR" sz="1600" dirty="0">
                <a:latin typeface="+mn-ea"/>
              </a:rPr>
              <a:t>.</a:t>
            </a:r>
            <a:endParaRPr lang="ko-KR" altLang="ko-KR" sz="1600" dirty="0">
              <a:latin typeface="+mn-ea"/>
            </a:endParaRPr>
          </a:p>
        </p:txBody>
      </p:sp>
      <p:pic>
        <p:nvPicPr>
          <p:cNvPr id="7" name="Picture 2" descr="\\aroma\condivisa\carlo.odello\privata.carlo\Absis\Progetti\00 Italian Barista School\Didattica\Materiali\M13 - Italian Coffee Art\Immagini\Italian Coffee Art- Sessione 3 - Selezione\DSC_5157.JPG"/>
          <p:cNvPicPr>
            <a:picLocks noChangeAspect="1" noChangeArrowheads="1"/>
          </p:cNvPicPr>
          <p:nvPr/>
        </p:nvPicPr>
        <p:blipFill>
          <a:blip r:embed="rId3" cstate="email"/>
          <a:stretch>
            <a:fillRect/>
          </a:stretch>
        </p:blipFill>
        <p:spPr bwMode="auto">
          <a:xfrm>
            <a:off x="-36512" y="0"/>
            <a:ext cx="4408713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5951516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5" name="Tabella 3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94189487"/>
              </p:ext>
            </p:extLst>
          </p:nvPr>
        </p:nvGraphicFramePr>
        <p:xfrm>
          <a:off x="4787900" y="1416050"/>
          <a:ext cx="4105275" cy="4829175"/>
        </p:xfrm>
        <a:graphic>
          <a:graphicData uri="http://schemas.openxmlformats.org/drawingml/2006/table">
            <a:tbl>
              <a:tblPr/>
              <a:tblGrid>
                <a:gridCol w="24479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000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524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0482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71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6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ea"/>
                          <a:ea typeface="+mj-ea"/>
                          <a:cs typeface="Arial" charset="0"/>
                        </a:rPr>
                        <a:t>바디감</a:t>
                      </a:r>
                      <a:endParaRPr kumimoji="0" lang="it-IT" altLang="ko-KR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ea"/>
                        <a:ea typeface="+mj-ea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ko-KR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  <a:sym typeface="Wingdings" pitchFamily="2" charset="2"/>
                        </a:rPr>
                        <a:t></a:t>
                      </a:r>
                      <a:endParaRPr kumimoji="0" lang="it-IT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ea typeface="굴림" charset="-127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ko-KR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  <a:sym typeface="Wingdings" pitchFamily="2" charset="2"/>
                        </a:rPr>
                        <a:t></a:t>
                      </a:r>
                      <a:endParaRPr kumimoji="0" lang="it-IT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ea typeface="굴림" charset="-127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1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ea"/>
                          <a:ea typeface="+mj-ea"/>
                          <a:cs typeface="Arial" charset="0"/>
                        </a:rPr>
                        <a:t>단맛</a:t>
                      </a:r>
                      <a:endParaRPr kumimoji="0" lang="it-IT" altLang="ko-KR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ea"/>
                        <a:ea typeface="+mj-ea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ko-KR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  <a:sym typeface="Wingdings" pitchFamily="2" charset="2"/>
                        </a:rPr>
                        <a:t></a:t>
                      </a:r>
                      <a:endParaRPr kumimoji="0" lang="it-IT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ea typeface="굴림" charset="-127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ko-KR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  <a:sym typeface="Wingdings" pitchFamily="2" charset="2"/>
                        </a:rPr>
                        <a:t></a:t>
                      </a:r>
                      <a:endParaRPr kumimoji="0" lang="it-IT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ea typeface="굴림" charset="-127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1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ea"/>
                          <a:ea typeface="+mj-ea"/>
                          <a:cs typeface="Arial" charset="0"/>
                        </a:rPr>
                        <a:t>신맛</a:t>
                      </a:r>
                      <a:endParaRPr kumimoji="0" lang="it-IT" altLang="ko-KR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ea"/>
                        <a:ea typeface="+mj-ea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ko-KR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  <a:sym typeface="Wingdings" pitchFamily="2" charset="2"/>
                        </a:rPr>
                        <a:t></a:t>
                      </a:r>
                      <a:endParaRPr kumimoji="0" lang="it-IT" altLang="ko-KR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ea typeface="굴림" charset="-127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ko-KR" sz="1600" b="1" i="0" u="none" strike="noStrike" cap="none" normalizeH="0" baseline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1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600" b="1" kern="1200" dirty="0" smtClean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+mn-ea"/>
                          <a:cs typeface="+mn-cs"/>
                        </a:rPr>
                        <a:t>알코올 농도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ko-KR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  <a:sym typeface="Wingdings" pitchFamily="2" charset="2"/>
                        </a:rPr>
                        <a:t></a:t>
                      </a:r>
                      <a:endParaRPr kumimoji="0" lang="it-IT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ea typeface="굴림" charset="-127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ko-KR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  <a:sym typeface="Wingdings" pitchFamily="2" charset="2"/>
                        </a:rPr>
                        <a:t></a:t>
                      </a:r>
                      <a:endParaRPr kumimoji="0" lang="it-IT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ea typeface="굴림" charset="-127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1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600" b="1" kern="1200" dirty="0" smtClean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+mn-ea"/>
                          <a:cs typeface="+mn-cs"/>
                        </a:rPr>
                        <a:t>쓴맛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ko-KR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  <a:sym typeface="Wingdings" pitchFamily="2" charset="2"/>
                        </a:rPr>
                        <a:t></a:t>
                      </a:r>
                      <a:endParaRPr kumimoji="0" lang="it-IT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ea typeface="굴림" charset="-127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1475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600" b="1" kern="1200" dirty="0" smtClean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+mn-ea"/>
                          <a:cs typeface="+mn-cs"/>
                        </a:rPr>
                        <a:t>후각적 강도</a:t>
                      </a:r>
                      <a:endParaRPr lang="ko-KR" altLang="en-US" sz="1600" b="1" kern="1200" dirty="0">
                        <a:solidFill>
                          <a:schemeClr val="tx1"/>
                        </a:solidFill>
                        <a:latin typeface="Microsoft JhengHei" panose="020B0604030504040204" pitchFamily="34" charset="-120"/>
                        <a:ea typeface="+mn-ea"/>
                        <a:cs typeface="+mn-cs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ko-KR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  <a:sym typeface="Wingdings" pitchFamily="2" charset="2"/>
                        </a:rPr>
                        <a:t></a:t>
                      </a:r>
                      <a:endParaRPr kumimoji="0" lang="it-IT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ea typeface="굴림" charset="-127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ko-KR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  <a:sym typeface="Wingdings" pitchFamily="2" charset="2"/>
                        </a:rPr>
                        <a:t></a:t>
                      </a:r>
                      <a:endParaRPr kumimoji="0" lang="it-IT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ea typeface="굴림" charset="-127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1475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600" b="1" kern="1200" dirty="0" smtClean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+mn-ea"/>
                          <a:cs typeface="+mn-cs"/>
                        </a:rPr>
                        <a:t>꽃과 신선한 과일 향</a:t>
                      </a:r>
                      <a:endParaRPr lang="ko-KR" altLang="en-US" sz="1600" b="1" kern="1200" dirty="0">
                        <a:solidFill>
                          <a:schemeClr val="tx1"/>
                        </a:solidFill>
                        <a:latin typeface="Microsoft JhengHei" panose="020B0604030504040204" pitchFamily="34" charset="-120"/>
                        <a:ea typeface="+mn-ea"/>
                        <a:cs typeface="+mn-cs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ko-KR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  <a:sym typeface="Wingdings" pitchFamily="2" charset="2"/>
                        </a:rPr>
                        <a:t></a:t>
                      </a:r>
                      <a:endParaRPr kumimoji="0" lang="it-IT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ea typeface="굴림" charset="-127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71475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600" b="1" kern="1200" dirty="0" err="1" smtClean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+mn-ea"/>
                          <a:cs typeface="+mn-cs"/>
                        </a:rPr>
                        <a:t>로스팅</a:t>
                      </a:r>
                      <a:r>
                        <a:rPr lang="ko-KR" altLang="en-US" sz="1600" b="1" kern="1200" dirty="0" smtClean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+mn-ea"/>
                          <a:cs typeface="+mn-cs"/>
                        </a:rPr>
                        <a:t> 향</a:t>
                      </a:r>
                      <a:endParaRPr lang="ko-KR" altLang="en-US" sz="1600" b="1" kern="1200" dirty="0">
                        <a:solidFill>
                          <a:schemeClr val="tx1"/>
                        </a:solidFill>
                        <a:latin typeface="Microsoft JhengHei" panose="020B0604030504040204" pitchFamily="34" charset="-120"/>
                        <a:ea typeface="+mn-ea"/>
                        <a:cs typeface="+mn-cs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ko-KR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  <a:sym typeface="Wingdings" pitchFamily="2" charset="2"/>
                        </a:rPr>
                        <a:t></a:t>
                      </a:r>
                      <a:endParaRPr kumimoji="0" lang="it-IT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ea typeface="굴림" charset="-127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71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600" b="1" kern="1200" dirty="0" smtClean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+mn-ea"/>
                          <a:cs typeface="+mn-cs"/>
                        </a:rPr>
                        <a:t>페스트리 반죽 향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ko-KR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  <a:sym typeface="Wingdings" pitchFamily="2" charset="2"/>
                        </a:rPr>
                        <a:t></a:t>
                      </a:r>
                      <a:endParaRPr kumimoji="0" lang="it-IT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ea typeface="굴림" charset="-127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ko-KR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  <a:sym typeface="Wingdings" pitchFamily="2" charset="2"/>
                        </a:rPr>
                        <a:t></a:t>
                      </a:r>
                      <a:endParaRPr kumimoji="0" lang="it-IT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ea typeface="굴림" charset="-127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71475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600" b="1" kern="1200" dirty="0" smtClean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+mn-ea"/>
                          <a:cs typeface="+mn-cs"/>
                        </a:rPr>
                        <a:t>마른 과일과 견과류 향</a:t>
                      </a:r>
                      <a:endParaRPr lang="ko-KR" altLang="en-US" sz="1600" b="1" kern="1200" dirty="0">
                        <a:solidFill>
                          <a:schemeClr val="tx1"/>
                        </a:solidFill>
                        <a:latin typeface="Microsoft JhengHei" panose="020B0604030504040204" pitchFamily="34" charset="-120"/>
                        <a:ea typeface="+mn-ea"/>
                        <a:cs typeface="+mn-cs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ko-KR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  <a:sym typeface="Wingdings" pitchFamily="2" charset="2"/>
                        </a:rPr>
                        <a:t></a:t>
                      </a:r>
                      <a:endParaRPr kumimoji="0" lang="it-IT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ea typeface="굴림" charset="-127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71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600" b="1" kern="1200" dirty="0" smtClean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+mn-ea"/>
                          <a:cs typeface="+mn-cs"/>
                        </a:rPr>
                        <a:t>향신료 향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ko-KR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  <a:sym typeface="Wingdings" pitchFamily="2" charset="2"/>
                        </a:rPr>
                        <a:t></a:t>
                      </a:r>
                      <a:endParaRPr kumimoji="0" lang="it-IT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ea typeface="굴림" charset="-127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71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ko-KR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371475">
                <a:tc gridSpan="4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it-IT" altLang="ko-KR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굴림" charset="-127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</a:tbl>
          </a:graphicData>
        </a:graphic>
      </p:graphicFrame>
      <p:grpSp>
        <p:nvGrpSpPr>
          <p:cNvPr id="7231" name="Gruppo 40"/>
          <p:cNvGrpSpPr>
            <a:grpSpLocks/>
          </p:cNvGrpSpPr>
          <p:nvPr/>
        </p:nvGrpSpPr>
        <p:grpSpPr bwMode="auto">
          <a:xfrm>
            <a:off x="4859338" y="115888"/>
            <a:ext cx="4105275" cy="1201737"/>
            <a:chOff x="4859338" y="116632"/>
            <a:chExt cx="4105150" cy="1200329"/>
          </a:xfrm>
        </p:grpSpPr>
        <p:pic>
          <p:nvPicPr>
            <p:cNvPr id="7233" name="Immagine 4" descr="ibs-logo-4-cmky.jpg"/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88424" y="233807"/>
              <a:ext cx="576064" cy="8917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234" name="CasellaDiTesto 10"/>
            <p:cNvSpPr txBox="1">
              <a:spLocks noChangeArrowheads="1"/>
            </p:cNvSpPr>
            <p:nvPr/>
          </p:nvSpPr>
          <p:spPr bwMode="auto">
            <a:xfrm>
              <a:off x="4859338" y="116632"/>
              <a:ext cx="3313062" cy="12003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r" eaLnBrk="1" hangingPunct="1"/>
              <a:r>
                <a:rPr lang="it-IT" altLang="ko-KR" sz="3600" b="1">
                  <a:solidFill>
                    <a:srgbClr val="127BBD"/>
                  </a:solidFill>
                  <a:latin typeface="Bodoni MT" panose="02070603080606020203" pitchFamily="18" charset="0"/>
                  <a:ea typeface="굴림" panose="020B0600000101010101" pitchFamily="50" charset="-127"/>
                </a:rPr>
                <a:t>Mary’s</a:t>
              </a:r>
            </a:p>
            <a:p>
              <a:pPr algn="r" eaLnBrk="1" hangingPunct="1"/>
              <a:r>
                <a:rPr lang="it-IT" altLang="ko-KR" sz="3600" b="1">
                  <a:solidFill>
                    <a:srgbClr val="127BBD"/>
                  </a:solidFill>
                  <a:latin typeface="Bodoni MT" panose="02070603080606020203" pitchFamily="18" charset="0"/>
                  <a:ea typeface="굴림" panose="020B0600000101010101" pitchFamily="50" charset="-127"/>
                </a:rPr>
                <a:t>Coffee</a:t>
              </a:r>
            </a:p>
          </p:txBody>
        </p:sp>
      </p:grpSp>
      <p:pic>
        <p:nvPicPr>
          <p:cNvPr id="7" name="Immagine 6" descr="whiscream.jpg"/>
          <p:cNvPicPr>
            <a:picLocks noChangeAspect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0" y="0"/>
            <a:ext cx="4394200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9269129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5" name="Tabella 34"/>
          <p:cNvGraphicFramePr>
            <a:graphicFrameLocks noGrp="1"/>
          </p:cNvGraphicFramePr>
          <p:nvPr/>
        </p:nvGraphicFramePr>
        <p:xfrm>
          <a:off x="4932040" y="1416050"/>
          <a:ext cx="3745558" cy="4829175"/>
        </p:xfrm>
        <a:graphic>
          <a:graphicData uri="http://schemas.openxmlformats.org/drawingml/2006/table">
            <a:tbl>
              <a:tblPr/>
              <a:tblGrid>
                <a:gridCol w="223357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4731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0450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6016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71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6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ea"/>
                          <a:ea typeface="+mj-ea"/>
                          <a:cs typeface="Arial" charset="0"/>
                        </a:rPr>
                        <a:t>바디감</a:t>
                      </a:r>
                      <a:endParaRPr kumimoji="0" lang="it-IT" altLang="ko-KR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ea"/>
                        <a:ea typeface="+mj-ea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/>
                          <a:latin typeface="Arial" charset="0"/>
                          <a:cs typeface="Arial" charset="0"/>
                          <a:sym typeface="Wingdings" pitchFamily="2" charset="2"/>
                        </a:rPr>
                        <a:t></a:t>
                      </a:r>
                      <a:endParaRPr kumimoji="0" lang="it-IT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it-IT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it-IT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1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ea"/>
                          <a:ea typeface="+mj-ea"/>
                          <a:cs typeface="Arial" charset="0"/>
                        </a:rPr>
                        <a:t>단맛</a:t>
                      </a:r>
                      <a:endParaRPr kumimoji="0" lang="it-IT" altLang="ko-KR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ea"/>
                        <a:ea typeface="+mj-ea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/>
                          <a:latin typeface="Arial" charset="0"/>
                          <a:cs typeface="Arial" charset="0"/>
                          <a:sym typeface="Wingdings" pitchFamily="2" charset="2"/>
                        </a:rPr>
                        <a:t></a:t>
                      </a:r>
                      <a:endParaRPr kumimoji="0" lang="it-IT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/>
                          <a:latin typeface="Arial" charset="0"/>
                          <a:cs typeface="Arial" charset="0"/>
                          <a:sym typeface="Wingdings" pitchFamily="2" charset="2"/>
                        </a:rPr>
                        <a:t></a:t>
                      </a:r>
                      <a:endParaRPr kumimoji="0" lang="it-IT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it-IT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1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ea"/>
                          <a:ea typeface="+mj-ea"/>
                          <a:cs typeface="Arial" charset="0"/>
                        </a:rPr>
                        <a:t>신맛</a:t>
                      </a:r>
                      <a:endParaRPr kumimoji="0" lang="it-IT" altLang="ko-KR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ea"/>
                        <a:ea typeface="+mj-ea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/>
                          <a:latin typeface="Arial" charset="0"/>
                          <a:cs typeface="Arial" charset="0"/>
                          <a:sym typeface="Wingdings" pitchFamily="2" charset="2"/>
                        </a:rPr>
                        <a:t></a:t>
                      </a:r>
                      <a:endParaRPr kumimoji="0" lang="it-IT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it-IT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it-IT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1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600" b="1" kern="1200" dirty="0" smtClean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+mn-ea"/>
                          <a:cs typeface="+mn-cs"/>
                        </a:rPr>
                        <a:t>알코올 농도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/>
                          <a:latin typeface="Arial" charset="0"/>
                          <a:cs typeface="Arial" charset="0"/>
                          <a:sym typeface="Wingdings" pitchFamily="2" charset="2"/>
                        </a:rPr>
                        <a:t></a:t>
                      </a:r>
                      <a:endParaRPr kumimoji="0" lang="it-IT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it-IT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it-IT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1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600" b="1" kern="1200" dirty="0" smtClean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+mn-ea"/>
                          <a:cs typeface="+mn-cs"/>
                        </a:rPr>
                        <a:t>쓴맛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/>
                          <a:latin typeface="Arial" charset="0"/>
                          <a:cs typeface="Arial" charset="0"/>
                          <a:sym typeface="Wingdings" pitchFamily="2" charset="2"/>
                        </a:rPr>
                        <a:t></a:t>
                      </a:r>
                      <a:endParaRPr kumimoji="0" lang="it-IT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it-IT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it-IT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1475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600" b="1" kern="1200" dirty="0" smtClean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+mn-ea"/>
                          <a:cs typeface="+mn-cs"/>
                        </a:rPr>
                        <a:t>후각적 강도</a:t>
                      </a:r>
                      <a:endParaRPr lang="ko-KR" altLang="en-US" sz="1600" b="1" kern="1200" dirty="0">
                        <a:solidFill>
                          <a:schemeClr val="tx1"/>
                        </a:solidFill>
                        <a:latin typeface="Microsoft JhengHei" panose="020B0604030504040204" pitchFamily="34" charset="-120"/>
                        <a:ea typeface="+mn-ea"/>
                        <a:cs typeface="+mn-cs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/>
                          <a:latin typeface="Arial" charset="0"/>
                          <a:cs typeface="Arial" charset="0"/>
                          <a:sym typeface="Wingdings" pitchFamily="2" charset="2"/>
                        </a:rPr>
                        <a:t></a:t>
                      </a:r>
                      <a:endParaRPr kumimoji="0" lang="it-IT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/>
                          <a:latin typeface="Arial" charset="0"/>
                          <a:cs typeface="Arial" charset="0"/>
                          <a:sym typeface="Wingdings" pitchFamily="2" charset="2"/>
                        </a:rPr>
                        <a:t></a:t>
                      </a:r>
                      <a:endParaRPr kumimoji="0" lang="it-IT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it-IT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1475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600" b="1" kern="1200" dirty="0" smtClean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+mn-ea"/>
                          <a:cs typeface="+mn-cs"/>
                        </a:rPr>
                        <a:t>꽃과 신선한 과일 향</a:t>
                      </a:r>
                      <a:endParaRPr lang="ko-KR" altLang="en-US" sz="1600" b="1" kern="1200" dirty="0">
                        <a:solidFill>
                          <a:schemeClr val="tx1"/>
                        </a:solidFill>
                        <a:latin typeface="Microsoft JhengHei" panose="020B0604030504040204" pitchFamily="34" charset="-120"/>
                        <a:ea typeface="+mn-ea"/>
                        <a:cs typeface="+mn-cs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/>
                          <a:latin typeface="Arial" charset="0"/>
                          <a:cs typeface="Arial" charset="0"/>
                          <a:sym typeface="Wingdings" pitchFamily="2" charset="2"/>
                        </a:rPr>
                        <a:t></a:t>
                      </a:r>
                      <a:endParaRPr kumimoji="0" lang="it-IT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/>
                          <a:latin typeface="Arial" charset="0"/>
                          <a:cs typeface="Arial" charset="0"/>
                          <a:sym typeface="Wingdings" pitchFamily="2" charset="2"/>
                        </a:rPr>
                        <a:t></a:t>
                      </a:r>
                      <a:endParaRPr kumimoji="0" lang="it-IT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it-IT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71475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600" b="1" kern="1200" dirty="0" err="1" smtClean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+mn-ea"/>
                          <a:cs typeface="+mn-cs"/>
                        </a:rPr>
                        <a:t>로스팅</a:t>
                      </a:r>
                      <a:r>
                        <a:rPr lang="ko-KR" altLang="en-US" sz="1600" b="1" kern="1200" dirty="0" smtClean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+mn-ea"/>
                          <a:cs typeface="+mn-cs"/>
                        </a:rPr>
                        <a:t> 향</a:t>
                      </a:r>
                      <a:endParaRPr lang="ko-KR" altLang="en-US" sz="1600" b="1" kern="1200" dirty="0">
                        <a:solidFill>
                          <a:schemeClr val="tx1"/>
                        </a:solidFill>
                        <a:latin typeface="Microsoft JhengHei" panose="020B0604030504040204" pitchFamily="34" charset="-120"/>
                        <a:ea typeface="+mn-ea"/>
                        <a:cs typeface="+mn-cs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/>
                          <a:latin typeface="Arial" charset="0"/>
                          <a:cs typeface="Arial" charset="0"/>
                          <a:sym typeface="Wingdings" pitchFamily="2" charset="2"/>
                        </a:rPr>
                        <a:t></a:t>
                      </a:r>
                      <a:endParaRPr kumimoji="0" lang="it-IT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it-IT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it-IT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71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600" b="1" kern="1200" dirty="0" smtClean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+mn-ea"/>
                          <a:cs typeface="+mn-cs"/>
                        </a:rPr>
                        <a:t>페스트리 반죽 향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it-IT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it-IT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it-IT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71475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600" b="1" kern="1200" dirty="0" smtClean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+mn-ea"/>
                          <a:cs typeface="+mn-cs"/>
                        </a:rPr>
                        <a:t>마른 과일과 견과류 향</a:t>
                      </a:r>
                      <a:endParaRPr lang="ko-KR" altLang="en-US" sz="1600" b="1" kern="1200" dirty="0">
                        <a:solidFill>
                          <a:schemeClr val="tx1"/>
                        </a:solidFill>
                        <a:latin typeface="Microsoft JhengHei" panose="020B0604030504040204" pitchFamily="34" charset="-120"/>
                        <a:ea typeface="+mn-ea"/>
                        <a:cs typeface="+mn-cs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/>
                          <a:latin typeface="Arial" charset="0"/>
                          <a:cs typeface="Arial" charset="0"/>
                          <a:sym typeface="Wingdings" pitchFamily="2" charset="2"/>
                        </a:rPr>
                        <a:t></a:t>
                      </a:r>
                      <a:endParaRPr kumimoji="0" lang="it-IT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it-IT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it-IT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71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600" b="1" kern="1200" dirty="0" smtClean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+mn-ea"/>
                          <a:cs typeface="+mn-cs"/>
                        </a:rPr>
                        <a:t>향신료 향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/>
                          <a:latin typeface="Arial" charset="0"/>
                          <a:cs typeface="Arial" charset="0"/>
                          <a:sym typeface="Wingdings" pitchFamily="2" charset="2"/>
                        </a:rPr>
                        <a:t></a:t>
                      </a:r>
                      <a:endParaRPr kumimoji="0" lang="it-IT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it-IT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it-IT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71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it-IT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it-IT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it-IT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it-IT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371475">
                <a:tc gridSpan="4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it-IT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</a:tbl>
          </a:graphicData>
        </a:graphic>
      </p:graphicFrame>
      <p:grpSp>
        <p:nvGrpSpPr>
          <p:cNvPr id="2" name="Gruppo 40"/>
          <p:cNvGrpSpPr>
            <a:grpSpLocks/>
          </p:cNvGrpSpPr>
          <p:nvPr/>
        </p:nvGrpSpPr>
        <p:grpSpPr bwMode="auto">
          <a:xfrm>
            <a:off x="4859338" y="115888"/>
            <a:ext cx="4105275" cy="1200150"/>
            <a:chOff x="4859338" y="116632"/>
            <a:chExt cx="4105150" cy="1199281"/>
          </a:xfrm>
        </p:grpSpPr>
        <p:pic>
          <p:nvPicPr>
            <p:cNvPr id="68673" name="Immagine 4" descr="ibs-logo-4-cmky.jpg"/>
            <p:cNvPicPr>
              <a:picLocks noChangeAspect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8388424" y="233807"/>
              <a:ext cx="576064" cy="8917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8674" name="CasellaDiTesto 10"/>
            <p:cNvSpPr txBox="1">
              <a:spLocks noChangeArrowheads="1"/>
            </p:cNvSpPr>
            <p:nvPr/>
          </p:nvSpPr>
          <p:spPr bwMode="auto">
            <a:xfrm>
              <a:off x="4859338" y="116632"/>
              <a:ext cx="3313062" cy="119928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r"/>
              <a:endParaRPr lang="it-IT" sz="3600" b="1" dirty="0">
                <a:solidFill>
                  <a:srgbClr val="127BBD"/>
                </a:solidFill>
                <a:latin typeface="Bodoni MT" pitchFamily="18" charset="0"/>
              </a:endParaRPr>
            </a:p>
            <a:p>
              <a:pPr algn="r"/>
              <a:r>
                <a:rPr lang="it-IT" sz="3600" b="1" dirty="0" err="1" smtClean="0">
                  <a:solidFill>
                    <a:srgbClr val="127BBD"/>
                  </a:solidFill>
                  <a:latin typeface="Bodoni MT" pitchFamily="18" charset="0"/>
                </a:rPr>
                <a:t>Cubanito</a:t>
              </a:r>
              <a:endParaRPr lang="it-IT" sz="3600" b="1" dirty="0">
                <a:solidFill>
                  <a:srgbClr val="127BBD"/>
                </a:solidFill>
                <a:latin typeface="Bodoni MT" pitchFamily="18" charset="0"/>
              </a:endParaRPr>
            </a:p>
          </p:txBody>
        </p:sp>
      </p:grpSp>
      <p:pic>
        <p:nvPicPr>
          <p:cNvPr id="7" name="Picture 2" descr="\\aroma\condivisa\carlo.odello\privata.carlo\Absis\Progetti\00 Italian Barista School\Didattica\Materiali\M13 - Italian Coffee Art\Immagini\Italian Coffee Art- Sessione 3 - Selezione\DSC_5157.JPG"/>
          <p:cNvPicPr>
            <a:picLocks noChangeAspect="1" noChangeArrowheads="1"/>
          </p:cNvPicPr>
          <p:nvPr/>
        </p:nvPicPr>
        <p:blipFill>
          <a:blip r:embed="rId3" cstate="email"/>
          <a:stretch>
            <a:fillRect/>
          </a:stretch>
        </p:blipFill>
        <p:spPr bwMode="auto">
          <a:xfrm>
            <a:off x="-36512" y="0"/>
            <a:ext cx="4408713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1084341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562" name="Immagine 4" descr="ibs-logo-4-cmky.jp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667625" y="476250"/>
            <a:ext cx="1081088" cy="1673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6563" name="CasellaDiTesto 7"/>
          <p:cNvSpPr txBox="1">
            <a:spLocks noChangeArrowheads="1"/>
          </p:cNvSpPr>
          <p:nvPr/>
        </p:nvSpPr>
        <p:spPr bwMode="auto">
          <a:xfrm>
            <a:off x="4932363" y="2349500"/>
            <a:ext cx="3816350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it-IT" sz="4400" b="1" dirty="0" err="1" smtClean="0">
                <a:solidFill>
                  <a:srgbClr val="127BBD"/>
                </a:solidFill>
                <a:latin typeface="Bodoni MT" pitchFamily="18" charset="0"/>
              </a:rPr>
              <a:t>B&amp;W</a:t>
            </a:r>
            <a:endParaRPr lang="it-IT" sz="4800" b="1" dirty="0">
              <a:solidFill>
                <a:srgbClr val="127BBD"/>
              </a:solidFill>
              <a:latin typeface="Bodoni MT" pitchFamily="18" charset="0"/>
            </a:endParaRPr>
          </a:p>
        </p:txBody>
      </p:sp>
      <p:pic>
        <p:nvPicPr>
          <p:cNvPr id="66564" name="Picture 2" descr="\\aroma\condivisa\carlo.odello\privata.carlo\Absis\Progetti\00 Italian Barista School\Didattica\Materiali\M13 - Italian Coffee Art\Immagini\Italian Coffee Art- Sessione 3 - Selezione\DSC_5157.JPG"/>
          <p:cNvPicPr>
            <a:picLocks noChangeAspect="1" noChangeArrowheads="1"/>
          </p:cNvPicPr>
          <p:nvPr/>
        </p:nvPicPr>
        <p:blipFill>
          <a:blip r:embed="rId3" cstate="email"/>
          <a:stretch>
            <a:fillRect/>
          </a:stretch>
        </p:blipFill>
        <p:spPr bwMode="auto">
          <a:xfrm>
            <a:off x="-36512" y="-24294"/>
            <a:ext cx="4411972" cy="68822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9469449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po 6"/>
          <p:cNvGrpSpPr>
            <a:grpSpLocks/>
          </p:cNvGrpSpPr>
          <p:nvPr/>
        </p:nvGrpSpPr>
        <p:grpSpPr bwMode="auto">
          <a:xfrm>
            <a:off x="4859338" y="115888"/>
            <a:ext cx="4105275" cy="1200150"/>
            <a:chOff x="4859338" y="116632"/>
            <a:chExt cx="4105150" cy="1199101"/>
          </a:xfrm>
        </p:grpSpPr>
        <p:pic>
          <p:nvPicPr>
            <p:cNvPr id="67589" name="Immagine 4" descr="ibs-logo-4-cmky.jpg"/>
            <p:cNvPicPr>
              <a:picLocks noChangeAspect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8388424" y="233807"/>
              <a:ext cx="576064" cy="8917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7590" name="CasellaDiTesto 10"/>
            <p:cNvSpPr txBox="1">
              <a:spLocks noChangeArrowheads="1"/>
            </p:cNvSpPr>
            <p:nvPr/>
          </p:nvSpPr>
          <p:spPr bwMode="auto">
            <a:xfrm>
              <a:off x="4859338" y="116632"/>
              <a:ext cx="3313062" cy="119910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r"/>
              <a:endParaRPr lang="it-IT" sz="3600" b="1" dirty="0">
                <a:solidFill>
                  <a:srgbClr val="127BBD"/>
                </a:solidFill>
                <a:latin typeface="Bodoni MT" pitchFamily="18" charset="0"/>
              </a:endParaRPr>
            </a:p>
            <a:p>
              <a:pPr algn="r"/>
              <a:r>
                <a:rPr lang="it-IT" sz="3600" b="1" dirty="0" err="1" smtClean="0">
                  <a:solidFill>
                    <a:srgbClr val="127BBD"/>
                  </a:solidFill>
                  <a:latin typeface="Bodoni MT" pitchFamily="18" charset="0"/>
                </a:rPr>
                <a:t>B&amp;W</a:t>
              </a:r>
              <a:endParaRPr lang="it-IT" sz="3600" b="1" dirty="0">
                <a:solidFill>
                  <a:srgbClr val="127BBD"/>
                </a:solidFill>
                <a:latin typeface="Bodoni MT" pitchFamily="18" charset="0"/>
              </a:endParaRPr>
            </a:p>
          </p:txBody>
        </p:sp>
      </p:grpSp>
      <p:sp>
        <p:nvSpPr>
          <p:cNvPr id="67587" name="Rettangolo 5"/>
          <p:cNvSpPr>
            <a:spLocks noChangeArrowheads="1"/>
          </p:cNvSpPr>
          <p:nvPr/>
        </p:nvSpPr>
        <p:spPr bwMode="auto">
          <a:xfrm>
            <a:off x="4572000" y="1268760"/>
            <a:ext cx="4392613" cy="4647426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ko-KR" altLang="en-US" b="1" dirty="0" smtClean="0"/>
              <a:t>재료</a:t>
            </a:r>
            <a:endParaRPr lang="en-US" altLang="ko-KR" b="1" dirty="0" smtClean="0"/>
          </a:p>
          <a:p>
            <a:endParaRPr lang="en-US" altLang="ko-KR" b="1" dirty="0" smtClean="0"/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ko-KR" altLang="ko-KR" sz="1600" dirty="0" err="1" smtClean="0"/>
              <a:t>누</a:t>
            </a:r>
            <a:r>
              <a:rPr lang="ko-KR" altLang="en-US" sz="1600" dirty="0" err="1" smtClean="0"/>
              <a:t>텔</a:t>
            </a:r>
            <a:r>
              <a:rPr lang="ko-KR" altLang="ko-KR" sz="1600" dirty="0" err="1" smtClean="0"/>
              <a:t>라</a:t>
            </a:r>
            <a:r>
              <a:rPr lang="en-US" altLang="ko-KR" sz="1600" dirty="0" smtClean="0"/>
              <a:t> </a:t>
            </a:r>
            <a:r>
              <a:rPr lang="en-US" altLang="ko-KR" sz="1600" dirty="0"/>
              <a:t>15g</a:t>
            </a:r>
            <a:endParaRPr lang="ko-KR" altLang="ko-KR" sz="1600" dirty="0"/>
          </a:p>
          <a:p>
            <a:pPr marL="285750" lvl="0" indent="-285750" latinLnBrk="1">
              <a:buFont typeface="Wingdings" panose="05000000000000000000" pitchFamily="2" charset="2"/>
              <a:buChar char="§"/>
            </a:pPr>
            <a:r>
              <a:rPr lang="ko-KR" altLang="ko-KR" sz="1600" dirty="0"/>
              <a:t>화이트 </a:t>
            </a:r>
            <a:r>
              <a:rPr lang="ko-KR" altLang="ko-KR" sz="1600" dirty="0" smtClean="0"/>
              <a:t>초콜</a:t>
            </a:r>
            <a:r>
              <a:rPr lang="ko-KR" altLang="en-US" sz="1600" dirty="0" smtClean="0"/>
              <a:t>릿</a:t>
            </a:r>
            <a:r>
              <a:rPr lang="en-US" altLang="ko-KR" sz="1600" dirty="0" smtClean="0"/>
              <a:t> </a:t>
            </a:r>
            <a:r>
              <a:rPr lang="en-US" altLang="ko-KR" sz="1600" dirty="0"/>
              <a:t>15g</a:t>
            </a:r>
            <a:endParaRPr lang="ko-KR" altLang="ko-KR" sz="1600" dirty="0"/>
          </a:p>
          <a:p>
            <a:pPr marL="285750" lvl="0" indent="-285750" latinLnBrk="1">
              <a:buFont typeface="Wingdings" panose="05000000000000000000" pitchFamily="2" charset="2"/>
              <a:buChar char="§"/>
            </a:pPr>
            <a:r>
              <a:rPr lang="ko-KR" altLang="ko-KR" sz="1600" dirty="0"/>
              <a:t>우유</a:t>
            </a:r>
            <a:r>
              <a:rPr lang="en-US" altLang="ko-KR" sz="1600" dirty="0"/>
              <a:t> 50ml</a:t>
            </a:r>
            <a:endParaRPr lang="ko-KR" altLang="ko-KR" sz="1600" dirty="0"/>
          </a:p>
          <a:p>
            <a:pPr marL="285750" lvl="0" indent="-285750" latinLnBrk="1">
              <a:buFont typeface="Wingdings" panose="05000000000000000000" pitchFamily="2" charset="2"/>
              <a:buChar char="§"/>
            </a:pPr>
            <a:r>
              <a:rPr lang="ko-KR" altLang="ko-KR" sz="1600" dirty="0" err="1"/>
              <a:t>에스프레소</a:t>
            </a:r>
            <a:r>
              <a:rPr lang="en-US" altLang="ko-KR" sz="1600" dirty="0"/>
              <a:t> 25ml</a:t>
            </a:r>
            <a:endParaRPr lang="ko-KR" altLang="ko-KR" sz="1600" dirty="0"/>
          </a:p>
          <a:p>
            <a:pPr marL="285750" lvl="0" indent="-285750" latinLnBrk="1">
              <a:buFont typeface="Wingdings" panose="05000000000000000000" pitchFamily="2" charset="2"/>
              <a:buChar char="§"/>
            </a:pPr>
            <a:r>
              <a:rPr lang="ko-KR" altLang="ko-KR" sz="1600" dirty="0"/>
              <a:t>저지방 우유</a:t>
            </a:r>
            <a:r>
              <a:rPr lang="en-US" altLang="ko-KR" sz="1600" dirty="0"/>
              <a:t> 25ml</a:t>
            </a:r>
            <a:endParaRPr lang="ko-KR" altLang="ko-KR" sz="1600" dirty="0"/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ko-KR" altLang="ko-KR" sz="1600" dirty="0"/>
              <a:t>화이트</a:t>
            </a:r>
            <a:r>
              <a:rPr lang="en-US" altLang="ko-KR" sz="1600" dirty="0"/>
              <a:t> &amp; </a:t>
            </a:r>
            <a:r>
              <a:rPr lang="ko-KR" altLang="ko-KR" sz="1600" dirty="0"/>
              <a:t>블랙 </a:t>
            </a:r>
            <a:r>
              <a:rPr lang="ko-KR" altLang="ko-KR" sz="1600" dirty="0" smtClean="0"/>
              <a:t>초콜</a:t>
            </a:r>
            <a:r>
              <a:rPr lang="ko-KR" altLang="en-US" sz="1600" dirty="0" smtClean="0"/>
              <a:t>릿</a:t>
            </a:r>
            <a:r>
              <a:rPr lang="ko-KR" altLang="ko-KR" sz="1600" dirty="0" smtClean="0"/>
              <a:t> </a:t>
            </a:r>
            <a:r>
              <a:rPr lang="ko-KR" altLang="ko-KR" sz="1600" dirty="0" err="1" smtClean="0"/>
              <a:t>프랄린</a:t>
            </a:r>
            <a:endParaRPr lang="en-US" altLang="ko-KR" sz="1600" dirty="0" smtClean="0"/>
          </a:p>
          <a:p>
            <a:endParaRPr lang="it-IT" sz="1600" dirty="0"/>
          </a:p>
          <a:p>
            <a:r>
              <a:rPr lang="ko-KR" altLang="en-US" b="1" dirty="0" smtClean="0"/>
              <a:t>제조방법</a:t>
            </a:r>
            <a:endParaRPr lang="en-US" altLang="ko-KR" b="1" dirty="0" smtClean="0"/>
          </a:p>
          <a:p>
            <a:endParaRPr lang="en-US" altLang="ko-KR" b="1" dirty="0" smtClean="0"/>
          </a:p>
          <a:p>
            <a:pPr latinLnBrk="1"/>
            <a:r>
              <a:rPr lang="ko-KR" altLang="ko-KR" sz="1600" dirty="0"/>
              <a:t>끓인 우유에 </a:t>
            </a:r>
            <a:r>
              <a:rPr lang="ko-KR" altLang="ko-KR" sz="1600" dirty="0" err="1" smtClean="0"/>
              <a:t>누</a:t>
            </a:r>
            <a:r>
              <a:rPr lang="ko-KR" altLang="en-US" sz="1600" dirty="0" err="1" smtClean="0"/>
              <a:t>텔</a:t>
            </a:r>
            <a:r>
              <a:rPr lang="ko-KR" altLang="ko-KR" sz="1600" dirty="0" err="1" smtClean="0"/>
              <a:t>라를</a:t>
            </a:r>
            <a:r>
              <a:rPr lang="ko-KR" altLang="ko-KR" sz="1600" dirty="0" smtClean="0"/>
              <a:t> </a:t>
            </a:r>
            <a:r>
              <a:rPr lang="ko-KR" altLang="ko-KR" sz="1600" dirty="0"/>
              <a:t>넣고 희석하고 끓인 우유에 화이트 </a:t>
            </a:r>
            <a:r>
              <a:rPr lang="ko-KR" altLang="ko-KR" sz="1600" dirty="0" smtClean="0"/>
              <a:t>초콜</a:t>
            </a:r>
            <a:r>
              <a:rPr lang="ko-KR" altLang="en-US" sz="1600" dirty="0" smtClean="0"/>
              <a:t>릿</a:t>
            </a:r>
            <a:r>
              <a:rPr lang="ko-KR" altLang="ko-KR" sz="1600" dirty="0" smtClean="0"/>
              <a:t>을 </a:t>
            </a:r>
            <a:r>
              <a:rPr lang="ko-KR" altLang="ko-KR" sz="1600" dirty="0"/>
              <a:t>넣어 희석하여 액체가 되게끔 준비한다</a:t>
            </a:r>
            <a:r>
              <a:rPr lang="en-US" altLang="ko-KR" sz="1600" dirty="0"/>
              <a:t>. </a:t>
            </a:r>
            <a:r>
              <a:rPr lang="ko-KR" altLang="ko-KR" sz="1600" dirty="0"/>
              <a:t>잔 </a:t>
            </a:r>
            <a:r>
              <a:rPr lang="ko-KR" altLang="ko-KR" sz="1600" dirty="0" smtClean="0"/>
              <a:t>바닥</a:t>
            </a:r>
            <a:r>
              <a:rPr lang="en-US" altLang="ko-KR" sz="1600" dirty="0" smtClean="0"/>
              <a:t> </a:t>
            </a:r>
            <a:r>
              <a:rPr lang="ko-KR" altLang="ko-KR" sz="1600" dirty="0" smtClean="0"/>
              <a:t>면에 두</a:t>
            </a:r>
            <a:r>
              <a:rPr lang="en-US" altLang="ko-KR" sz="1600" dirty="0" smtClean="0"/>
              <a:t> </a:t>
            </a:r>
            <a:r>
              <a:rPr lang="ko-KR" altLang="en-US" sz="1600" dirty="0" smtClean="0"/>
              <a:t>개의</a:t>
            </a:r>
            <a:r>
              <a:rPr lang="ko-KR" altLang="ko-KR" sz="1600" dirty="0" smtClean="0"/>
              <a:t> </a:t>
            </a:r>
            <a:r>
              <a:rPr lang="ko-KR" altLang="en-US" sz="1600" dirty="0"/>
              <a:t>컬</a:t>
            </a:r>
            <a:r>
              <a:rPr lang="ko-KR" altLang="ko-KR" sz="1600" dirty="0" smtClean="0"/>
              <a:t>러 </a:t>
            </a:r>
            <a:r>
              <a:rPr lang="ko-KR" altLang="ko-KR" sz="1600" dirty="0"/>
              <a:t>효과를 내기 위해 두 가지를 동시에 붓는다</a:t>
            </a:r>
            <a:r>
              <a:rPr lang="en-US" altLang="ko-KR" sz="1600" dirty="0"/>
              <a:t>. </a:t>
            </a:r>
            <a:r>
              <a:rPr lang="ko-KR" altLang="ko-KR" sz="1600" dirty="0"/>
              <a:t>그리고 </a:t>
            </a:r>
            <a:r>
              <a:rPr lang="ko-KR" altLang="ko-KR" sz="1600" dirty="0" err="1"/>
              <a:t>에스프레소를</a:t>
            </a:r>
            <a:r>
              <a:rPr lang="ko-KR" altLang="ko-KR" sz="1600" dirty="0"/>
              <a:t> 붓는다</a:t>
            </a:r>
            <a:r>
              <a:rPr lang="en-US" altLang="ko-KR" sz="1600" dirty="0"/>
              <a:t>. </a:t>
            </a:r>
            <a:r>
              <a:rPr lang="ko-KR" altLang="ko-KR" sz="1600" dirty="0"/>
              <a:t>저지방 우유를 </a:t>
            </a:r>
            <a:r>
              <a:rPr lang="ko-KR" altLang="en-US" sz="1600" dirty="0" err="1" smtClean="0"/>
              <a:t>스팀해서</a:t>
            </a:r>
            <a:r>
              <a:rPr lang="ko-KR" altLang="en-US" sz="1600" dirty="0"/>
              <a:t> </a:t>
            </a:r>
            <a:r>
              <a:rPr lang="ko-KR" altLang="en-US" sz="1600" dirty="0" smtClean="0"/>
              <a:t>거품을</a:t>
            </a:r>
            <a:r>
              <a:rPr lang="ko-KR" altLang="ko-KR" sz="1600" dirty="0" smtClean="0"/>
              <a:t> </a:t>
            </a:r>
            <a:r>
              <a:rPr lang="ko-KR" altLang="ko-KR" sz="1600" dirty="0"/>
              <a:t>붓는다</a:t>
            </a:r>
            <a:r>
              <a:rPr lang="en-US" altLang="ko-KR" sz="1600" dirty="0"/>
              <a:t>. </a:t>
            </a:r>
            <a:r>
              <a:rPr lang="ko-KR" altLang="ko-KR" sz="1600" dirty="0" err="1"/>
              <a:t>다크</a:t>
            </a:r>
            <a:r>
              <a:rPr lang="ko-KR" altLang="ko-KR" sz="1600" dirty="0"/>
              <a:t> </a:t>
            </a:r>
            <a:r>
              <a:rPr lang="ko-KR" altLang="ko-KR" sz="1600" dirty="0" smtClean="0"/>
              <a:t>초콜</a:t>
            </a:r>
            <a:r>
              <a:rPr lang="ko-KR" altLang="en-US" sz="1600" dirty="0"/>
              <a:t>릿</a:t>
            </a:r>
            <a:r>
              <a:rPr lang="ko-KR" altLang="ko-KR" sz="1600" dirty="0" smtClean="0"/>
              <a:t> </a:t>
            </a:r>
            <a:r>
              <a:rPr lang="ko-KR" altLang="ko-KR" sz="1600" dirty="0"/>
              <a:t>알갱이와 화이트 </a:t>
            </a:r>
            <a:r>
              <a:rPr lang="ko-KR" altLang="ko-KR" sz="1600" dirty="0" err="1"/>
              <a:t>초콜렛</a:t>
            </a:r>
            <a:r>
              <a:rPr lang="ko-KR" altLang="ko-KR" sz="1600" dirty="0"/>
              <a:t> </a:t>
            </a:r>
            <a:r>
              <a:rPr lang="ko-KR" altLang="ko-KR" sz="1600" dirty="0" err="1"/>
              <a:t>프랄린으로</a:t>
            </a:r>
            <a:r>
              <a:rPr lang="ko-KR" altLang="ko-KR" sz="1600" dirty="0"/>
              <a:t> </a:t>
            </a:r>
            <a:r>
              <a:rPr lang="ko-KR" altLang="ko-KR" sz="1600" dirty="0" err="1"/>
              <a:t>데코레이션</a:t>
            </a:r>
            <a:r>
              <a:rPr lang="ko-KR" altLang="ko-KR" sz="1600" dirty="0"/>
              <a:t> 한다</a:t>
            </a:r>
            <a:r>
              <a:rPr lang="en-US" altLang="ko-KR" sz="1600" dirty="0"/>
              <a:t>.</a:t>
            </a:r>
            <a:endParaRPr lang="ko-KR" altLang="ko-KR" sz="1600" dirty="0"/>
          </a:p>
        </p:txBody>
      </p:sp>
      <p:pic>
        <p:nvPicPr>
          <p:cNvPr id="7" name="Picture 2" descr="\\aroma\condivisa\carlo.odello\privata.carlo\Absis\Progetti\00 Italian Barista School\Didattica\Materiali\M13 - Italian Coffee Art\Immagini\Italian Coffee Art- Sessione 3 - Selezione\DSC_5157.JPG"/>
          <p:cNvPicPr>
            <a:picLocks noChangeAspect="1" noChangeArrowheads="1"/>
          </p:cNvPicPr>
          <p:nvPr/>
        </p:nvPicPr>
        <p:blipFill>
          <a:blip r:embed="rId3" cstate="email"/>
          <a:stretch>
            <a:fillRect/>
          </a:stretch>
        </p:blipFill>
        <p:spPr bwMode="auto">
          <a:xfrm>
            <a:off x="-36512" y="-24294"/>
            <a:ext cx="4411972" cy="68822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6277996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5" name="Tabella 34"/>
          <p:cNvGraphicFramePr>
            <a:graphicFrameLocks noGrp="1"/>
          </p:cNvGraphicFramePr>
          <p:nvPr/>
        </p:nvGraphicFramePr>
        <p:xfrm>
          <a:off x="4932040" y="1416050"/>
          <a:ext cx="3745558" cy="4829175"/>
        </p:xfrm>
        <a:graphic>
          <a:graphicData uri="http://schemas.openxmlformats.org/drawingml/2006/table">
            <a:tbl>
              <a:tblPr/>
              <a:tblGrid>
                <a:gridCol w="223357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4731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0450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6016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71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6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ea"/>
                          <a:ea typeface="+mj-ea"/>
                          <a:cs typeface="Arial" charset="0"/>
                        </a:rPr>
                        <a:t>바디감</a:t>
                      </a:r>
                      <a:endParaRPr kumimoji="0" lang="it-IT" altLang="ko-KR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ea"/>
                        <a:ea typeface="+mj-ea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/>
                          <a:latin typeface="Arial" charset="0"/>
                          <a:cs typeface="Arial" charset="0"/>
                          <a:sym typeface="Wingdings" pitchFamily="2" charset="2"/>
                        </a:rPr>
                        <a:t></a:t>
                      </a:r>
                      <a:endParaRPr kumimoji="0" lang="it-IT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/>
                          <a:latin typeface="Arial" charset="0"/>
                          <a:cs typeface="Arial" charset="0"/>
                          <a:sym typeface="Wingdings" pitchFamily="2" charset="2"/>
                        </a:rPr>
                        <a:t></a:t>
                      </a:r>
                      <a:endParaRPr kumimoji="0" lang="it-IT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it-IT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/>
                          <a:latin typeface="Arial" charset="0"/>
                          <a:cs typeface="Arial" charset="0"/>
                          <a:sym typeface="Wingdings" pitchFamily="2" charset="2"/>
                        </a:rPr>
                        <a:t></a:t>
                      </a:r>
                      <a:endParaRPr kumimoji="0" lang="it-IT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1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ea"/>
                          <a:ea typeface="+mj-ea"/>
                          <a:cs typeface="Arial" charset="0"/>
                        </a:rPr>
                        <a:t>단맛</a:t>
                      </a:r>
                      <a:endParaRPr kumimoji="0" lang="it-IT" altLang="ko-KR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ea"/>
                        <a:ea typeface="+mj-ea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/>
                          <a:latin typeface="Arial" charset="0"/>
                          <a:cs typeface="Arial" charset="0"/>
                          <a:sym typeface="Wingdings" pitchFamily="2" charset="2"/>
                        </a:rPr>
                        <a:t></a:t>
                      </a:r>
                      <a:endParaRPr kumimoji="0" lang="it-IT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/>
                          <a:latin typeface="Arial" charset="0"/>
                          <a:cs typeface="Arial" charset="0"/>
                          <a:sym typeface="Wingdings" pitchFamily="2" charset="2"/>
                        </a:rPr>
                        <a:t></a:t>
                      </a:r>
                      <a:endParaRPr kumimoji="0" lang="it-IT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it-IT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1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ea"/>
                          <a:ea typeface="+mj-ea"/>
                          <a:cs typeface="Arial" charset="0"/>
                        </a:rPr>
                        <a:t>신맛</a:t>
                      </a:r>
                      <a:endParaRPr kumimoji="0" lang="it-IT" altLang="ko-KR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ea"/>
                        <a:ea typeface="+mj-ea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/>
                          <a:latin typeface="Arial" charset="0"/>
                          <a:cs typeface="Arial" charset="0"/>
                          <a:sym typeface="Wingdings" pitchFamily="2" charset="2"/>
                        </a:rPr>
                        <a:t></a:t>
                      </a:r>
                      <a:endParaRPr kumimoji="0" lang="it-IT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it-IT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it-IT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1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600" b="1" kern="1200" dirty="0" smtClean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+mn-ea"/>
                          <a:cs typeface="+mn-cs"/>
                        </a:rPr>
                        <a:t>알코올 농도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it-IT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it-IT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it-IT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1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600" b="1" kern="1200" dirty="0" smtClean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+mn-ea"/>
                          <a:cs typeface="+mn-cs"/>
                        </a:rPr>
                        <a:t>쓴맛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/>
                          <a:latin typeface="Arial" charset="0"/>
                          <a:cs typeface="Arial" charset="0"/>
                          <a:sym typeface="Wingdings" pitchFamily="2" charset="2"/>
                        </a:rPr>
                        <a:t></a:t>
                      </a:r>
                      <a:endParaRPr kumimoji="0" lang="it-IT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it-IT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it-IT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1475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600" b="1" kern="1200" dirty="0" smtClean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+mn-ea"/>
                          <a:cs typeface="+mn-cs"/>
                        </a:rPr>
                        <a:t>후각적 강도</a:t>
                      </a:r>
                      <a:endParaRPr lang="ko-KR" altLang="en-US" sz="1600" b="1" kern="1200" dirty="0">
                        <a:solidFill>
                          <a:schemeClr val="tx1"/>
                        </a:solidFill>
                        <a:latin typeface="Microsoft JhengHei" panose="020B0604030504040204" pitchFamily="34" charset="-120"/>
                        <a:ea typeface="+mn-ea"/>
                        <a:cs typeface="+mn-cs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/>
                          <a:latin typeface="Arial" charset="0"/>
                          <a:cs typeface="Arial" charset="0"/>
                          <a:sym typeface="Wingdings" pitchFamily="2" charset="2"/>
                        </a:rPr>
                        <a:t></a:t>
                      </a:r>
                      <a:endParaRPr kumimoji="0" lang="it-IT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/>
                          <a:latin typeface="Arial" charset="0"/>
                          <a:cs typeface="Arial" charset="0"/>
                          <a:sym typeface="Wingdings" pitchFamily="2" charset="2"/>
                        </a:rPr>
                        <a:t></a:t>
                      </a:r>
                      <a:endParaRPr kumimoji="0" lang="it-IT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it-IT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1475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600" b="1" kern="1200" dirty="0" smtClean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+mn-ea"/>
                          <a:cs typeface="+mn-cs"/>
                        </a:rPr>
                        <a:t>꽃과 신선한 과일 향</a:t>
                      </a:r>
                      <a:endParaRPr lang="ko-KR" altLang="en-US" sz="1600" b="1" kern="1200" dirty="0">
                        <a:solidFill>
                          <a:schemeClr val="tx1"/>
                        </a:solidFill>
                        <a:latin typeface="Microsoft JhengHei" panose="020B0604030504040204" pitchFamily="34" charset="-120"/>
                        <a:ea typeface="+mn-ea"/>
                        <a:cs typeface="+mn-cs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/>
                          <a:latin typeface="Arial" charset="0"/>
                          <a:cs typeface="Arial" charset="0"/>
                          <a:sym typeface="Wingdings" pitchFamily="2" charset="2"/>
                        </a:rPr>
                        <a:t></a:t>
                      </a:r>
                      <a:endParaRPr kumimoji="0" lang="it-IT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it-IT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it-IT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71475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600" b="1" kern="1200" dirty="0" err="1" smtClean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+mn-ea"/>
                          <a:cs typeface="+mn-cs"/>
                        </a:rPr>
                        <a:t>로스팅</a:t>
                      </a:r>
                      <a:r>
                        <a:rPr lang="ko-KR" altLang="en-US" sz="1600" b="1" kern="1200" dirty="0" smtClean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+mn-ea"/>
                          <a:cs typeface="+mn-cs"/>
                        </a:rPr>
                        <a:t> 향</a:t>
                      </a:r>
                      <a:endParaRPr lang="ko-KR" altLang="en-US" sz="1600" b="1" kern="1200" dirty="0">
                        <a:solidFill>
                          <a:schemeClr val="tx1"/>
                        </a:solidFill>
                        <a:latin typeface="Microsoft JhengHei" panose="020B0604030504040204" pitchFamily="34" charset="-120"/>
                        <a:ea typeface="+mn-ea"/>
                        <a:cs typeface="+mn-cs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/>
                          <a:latin typeface="Arial" charset="0"/>
                          <a:cs typeface="Arial" charset="0"/>
                          <a:sym typeface="Wingdings" pitchFamily="2" charset="2"/>
                        </a:rPr>
                        <a:t></a:t>
                      </a:r>
                      <a:endParaRPr kumimoji="0" lang="it-IT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it-IT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it-IT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71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600" b="1" kern="1200" dirty="0" smtClean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+mn-ea"/>
                          <a:cs typeface="+mn-cs"/>
                        </a:rPr>
                        <a:t>페스트리 반죽 향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/>
                          <a:latin typeface="Arial" charset="0"/>
                          <a:cs typeface="Arial" charset="0"/>
                          <a:sym typeface="Wingdings" pitchFamily="2" charset="2"/>
                        </a:rPr>
                        <a:t></a:t>
                      </a:r>
                      <a:endParaRPr kumimoji="0" lang="it-IT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/>
                          <a:latin typeface="Arial" charset="0"/>
                          <a:cs typeface="Arial" charset="0"/>
                          <a:sym typeface="Wingdings" pitchFamily="2" charset="2"/>
                        </a:rPr>
                        <a:t></a:t>
                      </a:r>
                      <a:endParaRPr kumimoji="0" lang="it-IT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it-IT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71475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600" b="1" kern="1200" dirty="0" smtClean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+mn-ea"/>
                          <a:cs typeface="+mn-cs"/>
                        </a:rPr>
                        <a:t>마른 과일과 견과류 향</a:t>
                      </a:r>
                      <a:endParaRPr lang="ko-KR" altLang="en-US" sz="1600" b="1" kern="1200" dirty="0">
                        <a:solidFill>
                          <a:schemeClr val="tx1"/>
                        </a:solidFill>
                        <a:latin typeface="Microsoft JhengHei" panose="020B0604030504040204" pitchFamily="34" charset="-120"/>
                        <a:ea typeface="+mn-ea"/>
                        <a:cs typeface="+mn-cs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/>
                          <a:latin typeface="Arial" charset="0"/>
                          <a:cs typeface="Arial" charset="0"/>
                          <a:sym typeface="Wingdings" pitchFamily="2" charset="2"/>
                        </a:rPr>
                        <a:t></a:t>
                      </a:r>
                      <a:endParaRPr kumimoji="0" lang="it-IT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it-IT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it-IT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71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600" b="1" kern="1200" dirty="0" smtClean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+mn-ea"/>
                          <a:cs typeface="+mn-cs"/>
                        </a:rPr>
                        <a:t>향신료 향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it-IT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it-IT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it-IT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71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it-IT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it-IT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it-IT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it-IT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371475">
                <a:tc gridSpan="4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it-IT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</a:tbl>
          </a:graphicData>
        </a:graphic>
      </p:graphicFrame>
      <p:grpSp>
        <p:nvGrpSpPr>
          <p:cNvPr id="2" name="Gruppo 40"/>
          <p:cNvGrpSpPr>
            <a:grpSpLocks/>
          </p:cNvGrpSpPr>
          <p:nvPr/>
        </p:nvGrpSpPr>
        <p:grpSpPr bwMode="auto">
          <a:xfrm>
            <a:off x="4859338" y="115888"/>
            <a:ext cx="4105275" cy="1200150"/>
            <a:chOff x="4859338" y="116632"/>
            <a:chExt cx="4105150" cy="1199281"/>
          </a:xfrm>
        </p:grpSpPr>
        <p:pic>
          <p:nvPicPr>
            <p:cNvPr id="68673" name="Immagine 4" descr="ibs-logo-4-cmky.jpg"/>
            <p:cNvPicPr>
              <a:picLocks noChangeAspect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8388424" y="233807"/>
              <a:ext cx="576064" cy="8917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8674" name="CasellaDiTesto 10"/>
            <p:cNvSpPr txBox="1">
              <a:spLocks noChangeArrowheads="1"/>
            </p:cNvSpPr>
            <p:nvPr/>
          </p:nvSpPr>
          <p:spPr bwMode="auto">
            <a:xfrm>
              <a:off x="4859338" y="116632"/>
              <a:ext cx="3313062" cy="119928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r"/>
              <a:endParaRPr lang="it-IT" sz="3600" b="1" dirty="0">
                <a:solidFill>
                  <a:srgbClr val="127BBD"/>
                </a:solidFill>
                <a:latin typeface="Bodoni MT" pitchFamily="18" charset="0"/>
              </a:endParaRPr>
            </a:p>
            <a:p>
              <a:pPr algn="r"/>
              <a:r>
                <a:rPr lang="it-IT" sz="3600" b="1" dirty="0" err="1" smtClean="0">
                  <a:solidFill>
                    <a:srgbClr val="127BBD"/>
                  </a:solidFill>
                  <a:latin typeface="Bodoni MT" pitchFamily="18" charset="0"/>
                </a:rPr>
                <a:t>B&amp;W</a:t>
              </a:r>
              <a:endParaRPr lang="it-IT" sz="3600" b="1" dirty="0">
                <a:solidFill>
                  <a:srgbClr val="127BBD"/>
                </a:solidFill>
                <a:latin typeface="Bodoni MT" pitchFamily="18" charset="0"/>
              </a:endParaRPr>
            </a:p>
          </p:txBody>
        </p:sp>
      </p:grpSp>
      <p:pic>
        <p:nvPicPr>
          <p:cNvPr id="7" name="Picture 2" descr="\\aroma\condivisa\carlo.odello\privata.carlo\Absis\Progetti\00 Italian Barista School\Didattica\Materiali\M13 - Italian Coffee Art\Immagini\Italian Coffee Art- Sessione 3 - Selezione\DSC_5157.JPG"/>
          <p:cNvPicPr>
            <a:picLocks noChangeAspect="1" noChangeArrowheads="1"/>
          </p:cNvPicPr>
          <p:nvPr/>
        </p:nvPicPr>
        <p:blipFill>
          <a:blip r:embed="rId3" cstate="email"/>
          <a:stretch>
            <a:fillRect/>
          </a:stretch>
        </p:blipFill>
        <p:spPr bwMode="auto">
          <a:xfrm>
            <a:off x="-36512" y="-24294"/>
            <a:ext cx="4411972" cy="68822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503197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634" name="Immagine 4" descr="ibs-logo-4-cmky.jpg"/>
          <p:cNvPicPr>
            <a:picLocks noChangeAspect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7667625" y="476250"/>
            <a:ext cx="1081088" cy="1673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9635" name="CasellaDiTesto 7"/>
          <p:cNvSpPr txBox="1">
            <a:spLocks noChangeArrowheads="1"/>
          </p:cNvSpPr>
          <p:nvPr/>
        </p:nvSpPr>
        <p:spPr bwMode="auto">
          <a:xfrm>
            <a:off x="4932363" y="2349500"/>
            <a:ext cx="3816350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it-IT" sz="4400" b="1" dirty="0" err="1">
                <a:solidFill>
                  <a:srgbClr val="127BBD"/>
                </a:solidFill>
                <a:latin typeface="Bodoni MT" pitchFamily="18" charset="0"/>
              </a:rPr>
              <a:t>Pistacchino</a:t>
            </a:r>
            <a:endParaRPr lang="it-IT" sz="4800" b="1" dirty="0">
              <a:solidFill>
                <a:srgbClr val="127BBD"/>
              </a:solidFill>
              <a:latin typeface="Bodoni MT" pitchFamily="18" charset="0"/>
            </a:endParaRPr>
          </a:p>
        </p:txBody>
      </p:sp>
      <p:pic>
        <p:nvPicPr>
          <p:cNvPr id="69636" name="Picture 2" descr="\\aroma\condivisa\carlo.odello\privata.carlo\Absis\Progetti\00 Italian Barista School\Didattica\Materiali\M13 - Italian Coffee Art\Immagini\Italian Coffee Art- Sessione 3 - Selezione\DSC_5171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0" y="0"/>
            <a:ext cx="4587875" cy="690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503064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po 6"/>
          <p:cNvGrpSpPr>
            <a:grpSpLocks/>
          </p:cNvGrpSpPr>
          <p:nvPr/>
        </p:nvGrpSpPr>
        <p:grpSpPr bwMode="auto">
          <a:xfrm>
            <a:off x="4859338" y="115888"/>
            <a:ext cx="4105275" cy="1200150"/>
            <a:chOff x="4859338" y="116632"/>
            <a:chExt cx="4105150" cy="1199101"/>
          </a:xfrm>
        </p:grpSpPr>
        <p:pic>
          <p:nvPicPr>
            <p:cNvPr id="70661" name="Immagine 4" descr="ibs-logo-4-cmky.jpg"/>
            <p:cNvPicPr>
              <a:picLocks noChangeAspect="1"/>
            </p:cNvPicPr>
            <p:nvPr/>
          </p:nvPicPr>
          <p:blipFill>
            <a:blip r:embed="rId2" cstate="screen"/>
            <a:srcRect/>
            <a:stretch>
              <a:fillRect/>
            </a:stretch>
          </p:blipFill>
          <p:spPr bwMode="auto">
            <a:xfrm>
              <a:off x="8388424" y="233807"/>
              <a:ext cx="576064" cy="8917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0662" name="CasellaDiTesto 10"/>
            <p:cNvSpPr txBox="1">
              <a:spLocks noChangeArrowheads="1"/>
            </p:cNvSpPr>
            <p:nvPr/>
          </p:nvSpPr>
          <p:spPr bwMode="auto">
            <a:xfrm>
              <a:off x="4859338" y="116632"/>
              <a:ext cx="3313062" cy="119910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r"/>
              <a:endParaRPr lang="it-IT" sz="3600" b="1">
                <a:solidFill>
                  <a:srgbClr val="127BBD"/>
                </a:solidFill>
                <a:latin typeface="Bodoni MT" pitchFamily="18" charset="0"/>
              </a:endParaRPr>
            </a:p>
            <a:p>
              <a:pPr algn="r"/>
              <a:r>
                <a:rPr lang="it-IT" sz="3600" b="1">
                  <a:solidFill>
                    <a:srgbClr val="127BBD"/>
                  </a:solidFill>
                  <a:latin typeface="Bodoni MT" pitchFamily="18" charset="0"/>
                </a:rPr>
                <a:t>Pistacchino</a:t>
              </a:r>
            </a:p>
          </p:txBody>
        </p:sp>
      </p:grpSp>
      <p:sp>
        <p:nvSpPr>
          <p:cNvPr id="70659" name="Rettangolo 5"/>
          <p:cNvSpPr>
            <a:spLocks noChangeArrowheads="1"/>
          </p:cNvSpPr>
          <p:nvPr/>
        </p:nvSpPr>
        <p:spPr bwMode="auto">
          <a:xfrm>
            <a:off x="4716463" y="1555750"/>
            <a:ext cx="4248150" cy="4185761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ko-KR" altLang="en-US" b="1" dirty="0" smtClean="0"/>
              <a:t>재료</a:t>
            </a:r>
            <a:endParaRPr lang="en-US" altLang="ko-KR" b="1" dirty="0" smtClean="0"/>
          </a:p>
          <a:p>
            <a:endParaRPr lang="en-US" altLang="ko-KR" b="1" dirty="0" smtClean="0"/>
          </a:p>
          <a:p>
            <a:pPr marL="285750" indent="-285750">
              <a:buFont typeface="Wingdings" pitchFamily="2" charset="2"/>
              <a:buChar char="§"/>
            </a:pPr>
            <a:r>
              <a:rPr lang="ko-KR" altLang="en-US" sz="1600" dirty="0" err="1" smtClean="0"/>
              <a:t>피스타치오</a:t>
            </a:r>
            <a:r>
              <a:rPr lang="ko-KR" altLang="en-US" sz="1600" dirty="0" smtClean="0"/>
              <a:t> 크림 </a:t>
            </a:r>
            <a:r>
              <a:rPr lang="it-IT" sz="1600" dirty="0" smtClean="0"/>
              <a:t>30 g</a:t>
            </a:r>
            <a:endParaRPr lang="it-IT" sz="1600" dirty="0"/>
          </a:p>
          <a:p>
            <a:pPr marL="285750" indent="-285750">
              <a:buFont typeface="Wingdings" pitchFamily="2" charset="2"/>
              <a:buChar char="§"/>
            </a:pPr>
            <a:r>
              <a:rPr lang="ko-KR" altLang="en-US" sz="1600" dirty="0" smtClean="0"/>
              <a:t>이탈리아 </a:t>
            </a:r>
            <a:r>
              <a:rPr lang="ko-KR" altLang="en-US" sz="1600" dirty="0" err="1" smtClean="0"/>
              <a:t>에스프레소</a:t>
            </a:r>
            <a:r>
              <a:rPr lang="ko-KR" altLang="en-US" sz="1600" dirty="0" smtClean="0"/>
              <a:t> </a:t>
            </a:r>
            <a:r>
              <a:rPr lang="it-IT" sz="1600" dirty="0" smtClean="0"/>
              <a:t>25 </a:t>
            </a:r>
            <a:r>
              <a:rPr lang="it-IT" sz="1600" dirty="0"/>
              <a:t>ml</a:t>
            </a:r>
          </a:p>
          <a:p>
            <a:pPr marL="285750" indent="-285750">
              <a:buFont typeface="Wingdings" pitchFamily="2" charset="2"/>
              <a:buChar char="§"/>
            </a:pPr>
            <a:r>
              <a:rPr lang="ko-KR" altLang="en-US" sz="1600" dirty="0" smtClean="0"/>
              <a:t>생크림</a:t>
            </a:r>
            <a:r>
              <a:rPr lang="it-IT" sz="1600" dirty="0" smtClean="0"/>
              <a:t>60 ml</a:t>
            </a:r>
            <a:endParaRPr lang="it-IT" sz="1600" dirty="0"/>
          </a:p>
          <a:p>
            <a:pPr marL="285750" indent="-285750">
              <a:buFont typeface="Wingdings" pitchFamily="2" charset="2"/>
              <a:buChar char="§"/>
            </a:pPr>
            <a:r>
              <a:rPr lang="ko-KR" altLang="en-US" sz="1600" dirty="0" smtClean="0"/>
              <a:t>잘게 다진 </a:t>
            </a:r>
            <a:r>
              <a:rPr lang="ko-KR" altLang="en-US" sz="1600" dirty="0" err="1" smtClean="0"/>
              <a:t>피스타치오</a:t>
            </a:r>
            <a:r>
              <a:rPr lang="ko-KR" altLang="en-US" sz="1600" dirty="0" smtClean="0"/>
              <a:t> </a:t>
            </a:r>
            <a:r>
              <a:rPr lang="it-IT" sz="1600" dirty="0" smtClean="0"/>
              <a:t>( </a:t>
            </a:r>
            <a:r>
              <a:rPr lang="ko-KR" altLang="en-US" sz="1600" dirty="0" smtClean="0"/>
              <a:t>또는 </a:t>
            </a:r>
            <a:r>
              <a:rPr lang="ko-KR" altLang="en-US" sz="1600" dirty="0" err="1"/>
              <a:t>피</a:t>
            </a:r>
            <a:r>
              <a:rPr lang="ko-KR" altLang="en-US" sz="1600" dirty="0" err="1" smtClean="0"/>
              <a:t>스타치오</a:t>
            </a:r>
            <a:r>
              <a:rPr lang="ko-KR" altLang="en-US" sz="1600" dirty="0" smtClean="0"/>
              <a:t> 가루</a:t>
            </a:r>
            <a:r>
              <a:rPr lang="it-IT" sz="1600" dirty="0" smtClean="0"/>
              <a:t>) 10 g</a:t>
            </a:r>
            <a:endParaRPr lang="it-IT" sz="1600" dirty="0"/>
          </a:p>
          <a:p>
            <a:pPr marL="285750" indent="-285750">
              <a:buFont typeface="Wingdings" pitchFamily="2" charset="2"/>
              <a:buChar char="§"/>
            </a:pPr>
            <a:r>
              <a:rPr lang="ko-KR" altLang="en-US" sz="1600" dirty="0" smtClean="0"/>
              <a:t>코코아 파우더</a:t>
            </a:r>
            <a:r>
              <a:rPr lang="it-IT" sz="1600" dirty="0" smtClean="0"/>
              <a:t>5 g</a:t>
            </a:r>
            <a:endParaRPr lang="it-IT" sz="1600" dirty="0"/>
          </a:p>
          <a:p>
            <a:endParaRPr lang="it-IT" dirty="0"/>
          </a:p>
          <a:p>
            <a:r>
              <a:rPr lang="ko-KR" altLang="en-US" b="1" dirty="0" smtClean="0"/>
              <a:t>제조방법</a:t>
            </a:r>
            <a:endParaRPr lang="en-US" altLang="ko-KR" b="1" dirty="0" smtClean="0"/>
          </a:p>
          <a:p>
            <a:endParaRPr lang="en-US" altLang="ko-KR" b="1" dirty="0" smtClean="0"/>
          </a:p>
          <a:p>
            <a:r>
              <a:rPr lang="ko-KR" altLang="en-US" sz="1600" dirty="0" err="1" smtClean="0">
                <a:latin typeface="+mj-ea"/>
                <a:ea typeface="+mj-ea"/>
              </a:rPr>
              <a:t>피스타치오</a:t>
            </a:r>
            <a:r>
              <a:rPr lang="ko-KR" altLang="en-US" sz="1600" dirty="0" smtClean="0">
                <a:latin typeface="+mj-ea"/>
                <a:ea typeface="+mj-ea"/>
              </a:rPr>
              <a:t> 크림을 잔 안에 넣습니다</a:t>
            </a:r>
            <a:r>
              <a:rPr lang="it-IT" sz="1600" dirty="0" smtClean="0">
                <a:latin typeface="+mj-ea"/>
                <a:ea typeface="+mj-ea"/>
              </a:rPr>
              <a:t>. </a:t>
            </a:r>
            <a:r>
              <a:rPr lang="ko-KR" altLang="en-US" sz="1600" dirty="0" smtClean="0">
                <a:latin typeface="+mj-ea"/>
                <a:ea typeface="+mj-ea"/>
              </a:rPr>
              <a:t>그리고 그 잔에 바로 이탈리안 </a:t>
            </a:r>
            <a:r>
              <a:rPr lang="ko-KR" altLang="en-US" sz="1600" dirty="0" err="1" smtClean="0">
                <a:latin typeface="+mj-ea"/>
                <a:ea typeface="+mj-ea"/>
              </a:rPr>
              <a:t>에스프레소를</a:t>
            </a:r>
            <a:r>
              <a:rPr lang="ko-KR" altLang="en-US" sz="1600" dirty="0" smtClean="0">
                <a:latin typeface="+mj-ea"/>
                <a:ea typeface="+mj-ea"/>
              </a:rPr>
              <a:t> 넣습니다</a:t>
            </a:r>
            <a:r>
              <a:rPr lang="en-US" altLang="ko-KR" sz="1600" dirty="0" smtClean="0">
                <a:latin typeface="+mj-ea"/>
                <a:ea typeface="+mj-ea"/>
              </a:rPr>
              <a:t>. </a:t>
            </a:r>
            <a:r>
              <a:rPr lang="ko-KR" altLang="en-US" sz="1600" dirty="0" smtClean="0">
                <a:latin typeface="+mj-ea"/>
                <a:ea typeface="+mj-ea"/>
              </a:rPr>
              <a:t>그 위에 </a:t>
            </a:r>
            <a:r>
              <a:rPr lang="ko-KR" altLang="en-US" sz="1600" dirty="0" err="1" smtClean="0">
                <a:latin typeface="+mj-ea"/>
                <a:ea typeface="+mj-ea"/>
              </a:rPr>
              <a:t>휘핑</a:t>
            </a:r>
            <a:r>
              <a:rPr lang="ko-KR" altLang="en-US" sz="1600" dirty="0" smtClean="0">
                <a:latin typeface="+mj-ea"/>
                <a:ea typeface="+mj-ea"/>
              </a:rPr>
              <a:t> 크림을 올리고 </a:t>
            </a:r>
            <a:r>
              <a:rPr lang="ko-KR" altLang="en-US" sz="1600" dirty="0" err="1" smtClean="0">
                <a:latin typeface="+mj-ea"/>
                <a:ea typeface="+mj-ea"/>
              </a:rPr>
              <a:t>피스타치오</a:t>
            </a:r>
            <a:r>
              <a:rPr lang="ko-KR" altLang="en-US" sz="1600" dirty="0" smtClean="0">
                <a:latin typeface="+mj-ea"/>
                <a:ea typeface="+mj-ea"/>
              </a:rPr>
              <a:t> 가루와 코코아 파우더로 </a:t>
            </a:r>
            <a:r>
              <a:rPr lang="ko-KR" altLang="en-US" sz="1600" dirty="0" err="1" smtClean="0">
                <a:latin typeface="+mj-ea"/>
                <a:ea typeface="+mj-ea"/>
              </a:rPr>
              <a:t>가니쉬를</a:t>
            </a:r>
            <a:r>
              <a:rPr lang="ko-KR" altLang="en-US" sz="1600" dirty="0" smtClean="0">
                <a:latin typeface="+mj-ea"/>
                <a:ea typeface="+mj-ea"/>
              </a:rPr>
              <a:t> 합니다</a:t>
            </a:r>
            <a:r>
              <a:rPr lang="en-US" altLang="ko-KR" sz="1600" dirty="0" smtClean="0">
                <a:latin typeface="+mj-ea"/>
                <a:ea typeface="+mj-ea"/>
              </a:rPr>
              <a:t>.  </a:t>
            </a:r>
            <a:r>
              <a:rPr lang="it-IT" sz="1600" dirty="0" smtClean="0">
                <a:latin typeface="+mj-ea"/>
                <a:ea typeface="+mj-ea"/>
              </a:rPr>
              <a:t> </a:t>
            </a:r>
            <a:endParaRPr lang="it-IT" sz="1600" dirty="0">
              <a:latin typeface="+mj-ea"/>
              <a:ea typeface="+mj-ea"/>
            </a:endParaRPr>
          </a:p>
        </p:txBody>
      </p:sp>
      <p:pic>
        <p:nvPicPr>
          <p:cNvPr id="70660" name="Picture 2" descr="\\aroma\condivisa\carlo.odello\privata.carlo\Absis\Progetti\00 Italian Barista School\Didattica\Materiali\M13 - Italian Coffee Art\Immagini\Italian Coffee Art- Sessione 3 - Selezione\DSC_5171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0" y="0"/>
            <a:ext cx="4587875" cy="690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1829797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5" name="Tabella 34"/>
          <p:cNvGraphicFramePr>
            <a:graphicFrameLocks noGrp="1"/>
          </p:cNvGraphicFramePr>
          <p:nvPr/>
        </p:nvGraphicFramePr>
        <p:xfrm>
          <a:off x="4716463" y="1416050"/>
          <a:ext cx="4177159" cy="4829175"/>
        </p:xfrm>
        <a:graphic>
          <a:graphicData uri="http://schemas.openxmlformats.org/drawingml/2006/table">
            <a:tbl>
              <a:tblPr/>
              <a:tblGrid>
                <a:gridCol w="249095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1037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6263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1319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71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6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ea"/>
                          <a:ea typeface="+mj-ea"/>
                          <a:cs typeface="Arial" charset="0"/>
                        </a:rPr>
                        <a:t>바디감</a:t>
                      </a:r>
                      <a:endParaRPr kumimoji="0" lang="it-IT" altLang="ko-KR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ea"/>
                        <a:ea typeface="+mj-ea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/>
                          <a:latin typeface="Arial" charset="0"/>
                          <a:cs typeface="Arial" charset="0"/>
                          <a:sym typeface="Wingdings" pitchFamily="2" charset="2"/>
                        </a:rPr>
                        <a:t></a:t>
                      </a:r>
                      <a:endParaRPr kumimoji="0" lang="it-IT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/>
                          <a:latin typeface="Arial" charset="0"/>
                          <a:cs typeface="Arial" charset="0"/>
                          <a:sym typeface="Wingdings" pitchFamily="2" charset="2"/>
                        </a:rPr>
                        <a:t></a:t>
                      </a:r>
                      <a:endParaRPr kumimoji="0" lang="it-IT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it-IT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1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ea"/>
                          <a:ea typeface="+mj-ea"/>
                          <a:cs typeface="Arial" charset="0"/>
                        </a:rPr>
                        <a:t>단맛</a:t>
                      </a:r>
                      <a:endParaRPr kumimoji="0" lang="it-IT" altLang="ko-KR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ea"/>
                        <a:ea typeface="+mj-ea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/>
                          <a:latin typeface="Arial" charset="0"/>
                          <a:cs typeface="Arial" charset="0"/>
                          <a:sym typeface="Wingdings" pitchFamily="2" charset="2"/>
                        </a:rPr>
                        <a:t></a:t>
                      </a:r>
                      <a:endParaRPr kumimoji="0" lang="it-IT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/>
                          <a:latin typeface="Arial" charset="0"/>
                          <a:cs typeface="Arial" charset="0"/>
                          <a:sym typeface="Wingdings" pitchFamily="2" charset="2"/>
                        </a:rPr>
                        <a:t></a:t>
                      </a:r>
                      <a:endParaRPr kumimoji="0" lang="it-IT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it-IT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1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ea"/>
                          <a:ea typeface="+mj-ea"/>
                          <a:cs typeface="Arial" charset="0"/>
                        </a:rPr>
                        <a:t>신맛</a:t>
                      </a:r>
                      <a:endParaRPr kumimoji="0" lang="it-IT" altLang="ko-KR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ea"/>
                        <a:ea typeface="+mj-ea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/>
                          <a:latin typeface="Arial" charset="0"/>
                          <a:cs typeface="Arial" charset="0"/>
                          <a:sym typeface="Wingdings" pitchFamily="2" charset="2"/>
                        </a:rPr>
                        <a:t></a:t>
                      </a:r>
                      <a:endParaRPr kumimoji="0" lang="it-IT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it-IT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it-IT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1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600" b="1" kern="1200" dirty="0" smtClean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+mn-ea"/>
                          <a:cs typeface="+mn-cs"/>
                        </a:rPr>
                        <a:t>알코올 농도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it-IT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it-IT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it-IT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1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600" b="1" kern="1200" dirty="0" smtClean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+mn-ea"/>
                          <a:cs typeface="+mn-cs"/>
                        </a:rPr>
                        <a:t>쓴맛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/>
                          <a:latin typeface="Arial" charset="0"/>
                          <a:cs typeface="Arial" charset="0"/>
                          <a:sym typeface="Wingdings" pitchFamily="2" charset="2"/>
                        </a:rPr>
                        <a:t></a:t>
                      </a:r>
                      <a:endParaRPr kumimoji="0" lang="it-IT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it-IT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it-IT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1475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600" b="1" kern="1200" dirty="0" smtClean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+mn-ea"/>
                          <a:cs typeface="+mn-cs"/>
                        </a:rPr>
                        <a:t>후각적 강도</a:t>
                      </a:r>
                      <a:endParaRPr lang="ko-KR" altLang="en-US" sz="1600" b="1" kern="1200" dirty="0">
                        <a:solidFill>
                          <a:schemeClr val="tx1"/>
                        </a:solidFill>
                        <a:latin typeface="Microsoft JhengHei" panose="020B0604030504040204" pitchFamily="34" charset="-120"/>
                        <a:ea typeface="+mn-ea"/>
                        <a:cs typeface="+mn-cs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/>
                          <a:latin typeface="Arial" charset="0"/>
                          <a:cs typeface="Arial" charset="0"/>
                          <a:sym typeface="Wingdings" pitchFamily="2" charset="2"/>
                        </a:rPr>
                        <a:t></a:t>
                      </a:r>
                      <a:endParaRPr kumimoji="0" lang="it-IT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/>
                          <a:latin typeface="Arial" charset="0"/>
                          <a:cs typeface="Arial" charset="0"/>
                          <a:sym typeface="Wingdings" pitchFamily="2" charset="2"/>
                        </a:rPr>
                        <a:t></a:t>
                      </a:r>
                      <a:endParaRPr kumimoji="0" lang="it-IT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it-IT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1475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600" b="1" kern="1200" dirty="0" smtClean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+mn-ea"/>
                          <a:cs typeface="+mn-cs"/>
                        </a:rPr>
                        <a:t>꽃과 신선한 과일 향</a:t>
                      </a:r>
                      <a:endParaRPr lang="ko-KR" altLang="en-US" sz="1600" b="1" kern="1200" dirty="0">
                        <a:solidFill>
                          <a:schemeClr val="tx1"/>
                        </a:solidFill>
                        <a:latin typeface="Microsoft JhengHei" panose="020B0604030504040204" pitchFamily="34" charset="-120"/>
                        <a:ea typeface="+mn-ea"/>
                        <a:cs typeface="+mn-cs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/>
                          <a:latin typeface="Arial" charset="0"/>
                          <a:cs typeface="Arial" charset="0"/>
                          <a:sym typeface="Wingdings" pitchFamily="2" charset="2"/>
                        </a:rPr>
                        <a:t></a:t>
                      </a:r>
                      <a:endParaRPr kumimoji="0" lang="it-IT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it-IT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it-IT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71475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600" b="1" kern="1200" dirty="0" err="1" smtClean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+mn-ea"/>
                          <a:cs typeface="+mn-cs"/>
                        </a:rPr>
                        <a:t>로스팅</a:t>
                      </a:r>
                      <a:r>
                        <a:rPr lang="ko-KR" altLang="en-US" sz="1600" b="1" kern="1200" dirty="0" smtClean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+mn-ea"/>
                          <a:cs typeface="+mn-cs"/>
                        </a:rPr>
                        <a:t> 향</a:t>
                      </a:r>
                      <a:endParaRPr lang="ko-KR" altLang="en-US" sz="1600" b="1" kern="1200" dirty="0">
                        <a:solidFill>
                          <a:schemeClr val="tx1"/>
                        </a:solidFill>
                        <a:latin typeface="Microsoft JhengHei" panose="020B0604030504040204" pitchFamily="34" charset="-120"/>
                        <a:ea typeface="+mn-ea"/>
                        <a:cs typeface="+mn-cs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/>
                          <a:latin typeface="Arial" charset="0"/>
                          <a:cs typeface="Arial" charset="0"/>
                          <a:sym typeface="Wingdings" pitchFamily="2" charset="2"/>
                        </a:rPr>
                        <a:t></a:t>
                      </a:r>
                      <a:endParaRPr kumimoji="0" lang="it-IT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it-IT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it-IT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71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600" b="1" kern="1200" dirty="0" smtClean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+mn-ea"/>
                          <a:cs typeface="+mn-cs"/>
                        </a:rPr>
                        <a:t>페스트리 반죽 향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/>
                          <a:latin typeface="Arial" charset="0"/>
                          <a:cs typeface="Arial" charset="0"/>
                          <a:sym typeface="Wingdings" pitchFamily="2" charset="2"/>
                        </a:rPr>
                        <a:t></a:t>
                      </a:r>
                      <a:endParaRPr kumimoji="0" lang="it-IT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/>
                          <a:latin typeface="Arial" charset="0"/>
                          <a:cs typeface="Arial" charset="0"/>
                          <a:sym typeface="Wingdings" pitchFamily="2" charset="2"/>
                        </a:rPr>
                        <a:t></a:t>
                      </a:r>
                      <a:endParaRPr kumimoji="0" lang="it-IT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it-IT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71475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600" b="1" kern="1200" dirty="0" smtClean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+mn-ea"/>
                          <a:cs typeface="+mn-cs"/>
                        </a:rPr>
                        <a:t>마른 과일과 견과류 향</a:t>
                      </a:r>
                      <a:endParaRPr lang="ko-KR" altLang="en-US" sz="1600" b="1" kern="1200" dirty="0">
                        <a:solidFill>
                          <a:schemeClr val="tx1"/>
                        </a:solidFill>
                        <a:latin typeface="Microsoft JhengHei" panose="020B0604030504040204" pitchFamily="34" charset="-120"/>
                        <a:ea typeface="+mn-ea"/>
                        <a:cs typeface="+mn-cs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/>
                          <a:latin typeface="Arial" charset="0"/>
                          <a:cs typeface="Arial" charset="0"/>
                          <a:sym typeface="Wingdings" pitchFamily="2" charset="2"/>
                        </a:rPr>
                        <a:t></a:t>
                      </a:r>
                      <a:endParaRPr kumimoji="0" lang="it-IT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/>
                          <a:latin typeface="Arial" charset="0"/>
                          <a:cs typeface="Arial" charset="0"/>
                          <a:sym typeface="Wingdings" pitchFamily="2" charset="2"/>
                        </a:rPr>
                        <a:t></a:t>
                      </a:r>
                      <a:endParaRPr kumimoji="0" lang="it-IT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it-IT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71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600" b="1" kern="1200" dirty="0" smtClean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+mn-ea"/>
                          <a:cs typeface="+mn-cs"/>
                        </a:rPr>
                        <a:t>향신료 향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/>
                          <a:latin typeface="Arial" charset="0"/>
                          <a:cs typeface="Arial" charset="0"/>
                          <a:sym typeface="Wingdings" pitchFamily="2" charset="2"/>
                        </a:rPr>
                        <a:t></a:t>
                      </a:r>
                      <a:endParaRPr kumimoji="0" lang="it-IT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it-IT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it-IT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71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it-IT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it-IT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it-IT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it-IT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371475">
                <a:tc gridSpan="4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it-IT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</a:tbl>
          </a:graphicData>
        </a:graphic>
      </p:graphicFrame>
      <p:grpSp>
        <p:nvGrpSpPr>
          <p:cNvPr id="2" name="Gruppo 40"/>
          <p:cNvGrpSpPr>
            <a:grpSpLocks/>
          </p:cNvGrpSpPr>
          <p:nvPr/>
        </p:nvGrpSpPr>
        <p:grpSpPr bwMode="auto">
          <a:xfrm>
            <a:off x="4859338" y="115888"/>
            <a:ext cx="4105275" cy="1200150"/>
            <a:chOff x="4859338" y="116632"/>
            <a:chExt cx="4105150" cy="1199281"/>
          </a:xfrm>
        </p:grpSpPr>
        <p:pic>
          <p:nvPicPr>
            <p:cNvPr id="71745" name="Immagine 4" descr="ibs-logo-4-cmky.jpg"/>
            <p:cNvPicPr>
              <a:picLocks noChangeAspect="1"/>
            </p:cNvPicPr>
            <p:nvPr/>
          </p:nvPicPr>
          <p:blipFill>
            <a:blip r:embed="rId2" cstate="screen"/>
            <a:srcRect/>
            <a:stretch>
              <a:fillRect/>
            </a:stretch>
          </p:blipFill>
          <p:spPr bwMode="auto">
            <a:xfrm>
              <a:off x="8388424" y="233807"/>
              <a:ext cx="576064" cy="8917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1746" name="CasellaDiTesto 10"/>
            <p:cNvSpPr txBox="1">
              <a:spLocks noChangeArrowheads="1"/>
            </p:cNvSpPr>
            <p:nvPr/>
          </p:nvSpPr>
          <p:spPr bwMode="auto">
            <a:xfrm>
              <a:off x="4859338" y="116632"/>
              <a:ext cx="3313062" cy="119928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r"/>
              <a:endParaRPr lang="it-IT" sz="3600" b="1">
                <a:solidFill>
                  <a:srgbClr val="127BBD"/>
                </a:solidFill>
                <a:latin typeface="Bodoni MT" pitchFamily="18" charset="0"/>
              </a:endParaRPr>
            </a:p>
            <a:p>
              <a:pPr algn="r"/>
              <a:r>
                <a:rPr lang="it-IT" sz="3600" b="1">
                  <a:solidFill>
                    <a:srgbClr val="127BBD"/>
                  </a:solidFill>
                  <a:latin typeface="Bodoni MT" pitchFamily="18" charset="0"/>
                </a:rPr>
                <a:t>Pistacchino</a:t>
              </a:r>
            </a:p>
          </p:txBody>
        </p:sp>
      </p:grpSp>
      <p:pic>
        <p:nvPicPr>
          <p:cNvPr id="71744" name="Picture 2" descr="\\aroma\condivisa\carlo.odello\privata.carlo\Absis\Progetti\00 Italian Barista School\Didattica\Materiali\M13 - Italian Coffee Art\Immagini\Italian Coffee Art- Sessione 3 - Selezione\DSC_5171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0" y="0"/>
            <a:ext cx="4587875" cy="690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8866675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778" name="Immagine 4" descr="ibs-logo-4-cmky.jpg"/>
          <p:cNvPicPr>
            <a:picLocks noChangeAspect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7667625" y="476250"/>
            <a:ext cx="1081088" cy="1673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5779" name="CasellaDiTesto 7"/>
          <p:cNvSpPr txBox="1">
            <a:spLocks noChangeArrowheads="1"/>
          </p:cNvSpPr>
          <p:nvPr/>
        </p:nvSpPr>
        <p:spPr bwMode="auto">
          <a:xfrm>
            <a:off x="4932363" y="2349500"/>
            <a:ext cx="3816350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it-IT" sz="4400" b="1">
                <a:solidFill>
                  <a:srgbClr val="127BBD"/>
                </a:solidFill>
                <a:latin typeface="Bodoni MT" pitchFamily="18" charset="0"/>
              </a:rPr>
              <a:t>Ginger Coffee</a:t>
            </a:r>
            <a:endParaRPr lang="it-IT" sz="4800" b="1">
              <a:solidFill>
                <a:srgbClr val="127BBD"/>
              </a:solidFill>
              <a:latin typeface="Bodoni MT" pitchFamily="18" charset="0"/>
            </a:endParaRPr>
          </a:p>
        </p:txBody>
      </p:sp>
      <p:pic>
        <p:nvPicPr>
          <p:cNvPr id="75780" name="Picture 2" descr="\\aroma\condivisa\carlo.odello\privata.carlo\Absis\Progetti\00 Italian Barista School\Didattica\Materiali\M13 - Italian Coffee Art\Immagini\Italian Coffee Art- Sessione 3 - Selezione\DSC_5192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0" y="0"/>
            <a:ext cx="4572000" cy="688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190236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po 6"/>
          <p:cNvGrpSpPr>
            <a:grpSpLocks/>
          </p:cNvGrpSpPr>
          <p:nvPr/>
        </p:nvGrpSpPr>
        <p:grpSpPr bwMode="auto">
          <a:xfrm>
            <a:off x="4859338" y="115888"/>
            <a:ext cx="4105275" cy="1200150"/>
            <a:chOff x="4859338" y="116632"/>
            <a:chExt cx="4105150" cy="1199101"/>
          </a:xfrm>
        </p:grpSpPr>
        <p:pic>
          <p:nvPicPr>
            <p:cNvPr id="76805" name="Immagine 4" descr="ibs-logo-4-cmky.jpg"/>
            <p:cNvPicPr>
              <a:picLocks noChangeAspect="1"/>
            </p:cNvPicPr>
            <p:nvPr/>
          </p:nvPicPr>
          <p:blipFill>
            <a:blip r:embed="rId2" cstate="screen"/>
            <a:srcRect/>
            <a:stretch>
              <a:fillRect/>
            </a:stretch>
          </p:blipFill>
          <p:spPr bwMode="auto">
            <a:xfrm>
              <a:off x="8388424" y="233807"/>
              <a:ext cx="576064" cy="8917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6806" name="CasellaDiTesto 10"/>
            <p:cNvSpPr txBox="1">
              <a:spLocks noChangeArrowheads="1"/>
            </p:cNvSpPr>
            <p:nvPr/>
          </p:nvSpPr>
          <p:spPr bwMode="auto">
            <a:xfrm>
              <a:off x="4859338" y="116632"/>
              <a:ext cx="3313062" cy="119910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r"/>
              <a:endParaRPr lang="it-IT" sz="3600" b="1">
                <a:solidFill>
                  <a:srgbClr val="127BBD"/>
                </a:solidFill>
                <a:latin typeface="Bodoni MT" pitchFamily="18" charset="0"/>
              </a:endParaRPr>
            </a:p>
            <a:p>
              <a:pPr algn="r"/>
              <a:r>
                <a:rPr lang="it-IT" sz="3600" b="1">
                  <a:solidFill>
                    <a:srgbClr val="127BBD"/>
                  </a:solidFill>
                  <a:latin typeface="Bodoni MT" pitchFamily="18" charset="0"/>
                </a:rPr>
                <a:t>Ginger Coffee</a:t>
              </a:r>
            </a:p>
          </p:txBody>
        </p:sp>
      </p:grpSp>
      <p:sp>
        <p:nvSpPr>
          <p:cNvPr id="76803" name="Rettangolo 5"/>
          <p:cNvSpPr>
            <a:spLocks noChangeArrowheads="1"/>
          </p:cNvSpPr>
          <p:nvPr/>
        </p:nvSpPr>
        <p:spPr bwMode="auto">
          <a:xfrm>
            <a:off x="4932363" y="1555750"/>
            <a:ext cx="4032250" cy="295465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ko-KR" altLang="en-US" b="1" dirty="0" smtClean="0"/>
              <a:t>재료</a:t>
            </a:r>
            <a:endParaRPr lang="en-US" altLang="ko-KR" b="1" dirty="0" smtClean="0"/>
          </a:p>
          <a:p>
            <a:endParaRPr lang="en-US" altLang="ko-KR" b="1" dirty="0" smtClean="0"/>
          </a:p>
          <a:p>
            <a:pPr marL="285750" indent="-285750">
              <a:buFont typeface="Wingdings" pitchFamily="2" charset="2"/>
              <a:buChar char="§"/>
            </a:pPr>
            <a:r>
              <a:rPr lang="ko-KR" altLang="en-US" sz="1600" dirty="0" smtClean="0">
                <a:latin typeface="+mn-ea"/>
              </a:rPr>
              <a:t>신선한 생강</a:t>
            </a:r>
            <a:r>
              <a:rPr lang="it-IT" sz="1600" dirty="0" smtClean="0">
                <a:latin typeface="+mn-ea"/>
              </a:rPr>
              <a:t>5 g</a:t>
            </a:r>
            <a:endParaRPr lang="it-IT" sz="1600" dirty="0">
              <a:latin typeface="+mn-ea"/>
            </a:endParaRPr>
          </a:p>
          <a:p>
            <a:pPr marL="285750" indent="-285750">
              <a:buFont typeface="Wingdings" pitchFamily="2" charset="2"/>
              <a:buChar char="§"/>
            </a:pPr>
            <a:r>
              <a:rPr lang="ko-KR" altLang="en-US" sz="1600" dirty="0" smtClean="0">
                <a:latin typeface="+mn-ea"/>
              </a:rPr>
              <a:t>화이트 초콜릿</a:t>
            </a:r>
            <a:r>
              <a:rPr lang="it-IT" sz="1600" dirty="0" smtClean="0">
                <a:latin typeface="+mn-ea"/>
              </a:rPr>
              <a:t>35 ml</a:t>
            </a:r>
            <a:endParaRPr lang="it-IT" sz="1600" dirty="0">
              <a:latin typeface="+mn-ea"/>
            </a:endParaRPr>
          </a:p>
          <a:p>
            <a:pPr marL="285750" indent="-285750">
              <a:buFont typeface="Wingdings" pitchFamily="2" charset="2"/>
              <a:buChar char="§"/>
            </a:pPr>
            <a:r>
              <a:rPr lang="ko-KR" altLang="en-US" sz="1600" dirty="0" smtClean="0">
                <a:latin typeface="+mn-ea"/>
              </a:rPr>
              <a:t>이탈리아 </a:t>
            </a:r>
            <a:r>
              <a:rPr lang="ko-KR" altLang="en-US" sz="1600" dirty="0" err="1" smtClean="0">
                <a:latin typeface="+mn-ea"/>
              </a:rPr>
              <a:t>에스프레소</a:t>
            </a:r>
            <a:r>
              <a:rPr lang="it-IT" sz="1600" dirty="0" smtClean="0">
                <a:latin typeface="+mn-ea"/>
              </a:rPr>
              <a:t>25 </a:t>
            </a:r>
            <a:r>
              <a:rPr lang="it-IT" sz="1600" dirty="0">
                <a:latin typeface="+mn-ea"/>
              </a:rPr>
              <a:t>ml</a:t>
            </a:r>
          </a:p>
          <a:p>
            <a:endParaRPr lang="it-IT" dirty="0"/>
          </a:p>
          <a:p>
            <a:r>
              <a:rPr lang="ko-KR" altLang="en-US" b="1" dirty="0" smtClean="0"/>
              <a:t>제조방법</a:t>
            </a:r>
            <a:endParaRPr lang="en-US" altLang="ko-KR" b="1" dirty="0" smtClean="0"/>
          </a:p>
          <a:p>
            <a:endParaRPr lang="en-US" altLang="ko-KR" b="1" dirty="0" smtClean="0"/>
          </a:p>
          <a:p>
            <a:r>
              <a:rPr lang="ko-KR" altLang="en-US" sz="1600" dirty="0"/>
              <a:t>생강의 풍미를 </a:t>
            </a:r>
            <a:r>
              <a:rPr lang="ko-KR" altLang="en-US" sz="1600" dirty="0" smtClean="0"/>
              <a:t>더한 화이트초콜릿을 </a:t>
            </a:r>
            <a:r>
              <a:rPr lang="ko-KR" altLang="en-US" sz="1600" dirty="0"/>
              <a:t>준비합니다</a:t>
            </a:r>
            <a:r>
              <a:rPr lang="it-IT" sz="1600" dirty="0" smtClean="0"/>
              <a:t>. </a:t>
            </a:r>
            <a:r>
              <a:rPr lang="ko-KR" altLang="en-US" sz="1600" dirty="0" smtClean="0"/>
              <a:t>초콜릿을 잔에 붇고 그 위에 </a:t>
            </a:r>
            <a:r>
              <a:rPr lang="ko-KR" altLang="en-US" sz="1600" dirty="0" err="1" smtClean="0"/>
              <a:t>에스프레소를</a:t>
            </a:r>
            <a:r>
              <a:rPr lang="ko-KR" altLang="en-US" sz="1600" dirty="0" smtClean="0"/>
              <a:t> 붇습니다</a:t>
            </a:r>
            <a:r>
              <a:rPr lang="en-US" altLang="ko-KR" sz="1600" dirty="0" smtClean="0"/>
              <a:t>. </a:t>
            </a:r>
            <a:endParaRPr lang="it-IT" sz="1600" dirty="0"/>
          </a:p>
        </p:txBody>
      </p:sp>
      <p:pic>
        <p:nvPicPr>
          <p:cNvPr id="76804" name="Picture 2" descr="\\aroma\condivisa\carlo.odello\privata.carlo\Absis\Progetti\00 Italian Barista School\Didattica\Materiali\M13 - Italian Coffee Art\Immagini\Italian Coffee Art- Sessione 3 - Selezione\DSC_5192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0" y="0"/>
            <a:ext cx="4572000" cy="688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7061239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5" name="Tabella 34"/>
          <p:cNvGraphicFramePr>
            <a:graphicFrameLocks noGrp="1"/>
          </p:cNvGraphicFramePr>
          <p:nvPr/>
        </p:nvGraphicFramePr>
        <p:xfrm>
          <a:off x="5003800" y="1416050"/>
          <a:ext cx="3889375" cy="4829175"/>
        </p:xfrm>
        <a:graphic>
          <a:graphicData uri="http://schemas.openxmlformats.org/drawingml/2006/table">
            <a:tbl>
              <a:tblPr/>
              <a:tblGrid>
                <a:gridCol w="23193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683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238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7783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71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6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ea"/>
                          <a:ea typeface="+mj-ea"/>
                          <a:cs typeface="Arial" charset="0"/>
                        </a:rPr>
                        <a:t>바디감</a:t>
                      </a:r>
                      <a:endParaRPr kumimoji="0" lang="it-IT" altLang="ko-KR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ea"/>
                        <a:ea typeface="+mj-ea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/>
                          <a:latin typeface="Arial" charset="0"/>
                          <a:cs typeface="Arial" charset="0"/>
                          <a:sym typeface="Wingdings" pitchFamily="2" charset="2"/>
                        </a:rPr>
                        <a:t></a:t>
                      </a:r>
                      <a:endParaRPr kumimoji="0" lang="it-IT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/>
                          <a:latin typeface="Arial" charset="0"/>
                          <a:cs typeface="Arial" charset="0"/>
                          <a:sym typeface="Wingdings" pitchFamily="2" charset="2"/>
                        </a:rPr>
                        <a:t></a:t>
                      </a:r>
                      <a:endParaRPr kumimoji="0" lang="it-IT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it-IT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1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ea"/>
                          <a:ea typeface="+mj-ea"/>
                          <a:cs typeface="Arial" charset="0"/>
                        </a:rPr>
                        <a:t>단맛</a:t>
                      </a:r>
                      <a:endParaRPr kumimoji="0" lang="it-IT" altLang="ko-KR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ea"/>
                        <a:ea typeface="+mj-ea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/>
                          <a:latin typeface="Arial" charset="0"/>
                          <a:cs typeface="Arial" charset="0"/>
                          <a:sym typeface="Wingdings" pitchFamily="2" charset="2"/>
                        </a:rPr>
                        <a:t></a:t>
                      </a:r>
                      <a:endParaRPr kumimoji="0" lang="it-IT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/>
                          <a:latin typeface="Arial" charset="0"/>
                          <a:cs typeface="Arial" charset="0"/>
                          <a:sym typeface="Wingdings" pitchFamily="2" charset="2"/>
                        </a:rPr>
                        <a:t></a:t>
                      </a:r>
                      <a:endParaRPr kumimoji="0" lang="it-IT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it-IT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1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ea"/>
                          <a:ea typeface="+mj-ea"/>
                          <a:cs typeface="Arial" charset="0"/>
                        </a:rPr>
                        <a:t>신맛</a:t>
                      </a:r>
                      <a:endParaRPr kumimoji="0" lang="it-IT" altLang="ko-KR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ea"/>
                        <a:ea typeface="+mj-ea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/>
                          <a:latin typeface="Arial" charset="0"/>
                          <a:cs typeface="Arial" charset="0"/>
                          <a:sym typeface="Wingdings" pitchFamily="2" charset="2"/>
                        </a:rPr>
                        <a:t></a:t>
                      </a:r>
                      <a:endParaRPr kumimoji="0" lang="it-IT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it-IT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it-IT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1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600" b="1" kern="1200" dirty="0" smtClean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+mn-ea"/>
                          <a:cs typeface="+mn-cs"/>
                        </a:rPr>
                        <a:t>알코올 농도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it-IT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it-IT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it-IT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1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600" b="1" kern="1200" dirty="0" smtClean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+mn-ea"/>
                          <a:cs typeface="+mn-cs"/>
                        </a:rPr>
                        <a:t>쓴맛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/>
                          <a:latin typeface="Arial" charset="0"/>
                          <a:cs typeface="Arial" charset="0"/>
                          <a:sym typeface="Wingdings" pitchFamily="2" charset="2"/>
                        </a:rPr>
                        <a:t></a:t>
                      </a:r>
                      <a:endParaRPr kumimoji="0" lang="it-IT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it-IT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it-IT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1475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600" b="1" kern="1200" dirty="0" smtClean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+mn-ea"/>
                          <a:cs typeface="+mn-cs"/>
                        </a:rPr>
                        <a:t>후각적 강도</a:t>
                      </a:r>
                      <a:endParaRPr lang="ko-KR" altLang="en-US" sz="1600" b="1" kern="1200" dirty="0">
                        <a:solidFill>
                          <a:schemeClr val="tx1"/>
                        </a:solidFill>
                        <a:latin typeface="Microsoft JhengHei" panose="020B0604030504040204" pitchFamily="34" charset="-120"/>
                        <a:ea typeface="+mn-ea"/>
                        <a:cs typeface="+mn-cs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/>
                          <a:latin typeface="Arial" charset="0"/>
                          <a:cs typeface="Arial" charset="0"/>
                          <a:sym typeface="Wingdings" pitchFamily="2" charset="2"/>
                        </a:rPr>
                        <a:t></a:t>
                      </a:r>
                      <a:endParaRPr kumimoji="0" lang="it-IT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/>
                          <a:latin typeface="Arial" charset="0"/>
                          <a:cs typeface="Arial" charset="0"/>
                          <a:sym typeface="Wingdings" pitchFamily="2" charset="2"/>
                        </a:rPr>
                        <a:t></a:t>
                      </a:r>
                      <a:endParaRPr kumimoji="0" lang="it-IT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it-IT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1475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600" b="1" kern="1200" dirty="0" smtClean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+mn-ea"/>
                          <a:cs typeface="+mn-cs"/>
                        </a:rPr>
                        <a:t>꽃과 신선한 과일 향</a:t>
                      </a:r>
                      <a:endParaRPr lang="ko-KR" altLang="en-US" sz="1600" b="1" kern="1200" dirty="0">
                        <a:solidFill>
                          <a:schemeClr val="tx1"/>
                        </a:solidFill>
                        <a:latin typeface="Microsoft JhengHei" panose="020B0604030504040204" pitchFamily="34" charset="-120"/>
                        <a:ea typeface="+mn-ea"/>
                        <a:cs typeface="+mn-cs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/>
                          <a:latin typeface="Arial" charset="0"/>
                          <a:cs typeface="Arial" charset="0"/>
                          <a:sym typeface="Wingdings" pitchFamily="2" charset="2"/>
                        </a:rPr>
                        <a:t></a:t>
                      </a:r>
                      <a:endParaRPr kumimoji="0" lang="it-IT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it-IT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it-IT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71475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600" b="1" kern="1200" dirty="0" err="1" smtClean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+mn-ea"/>
                          <a:cs typeface="+mn-cs"/>
                        </a:rPr>
                        <a:t>로스팅</a:t>
                      </a:r>
                      <a:r>
                        <a:rPr lang="ko-KR" altLang="en-US" sz="1600" b="1" kern="1200" dirty="0" smtClean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+mn-ea"/>
                          <a:cs typeface="+mn-cs"/>
                        </a:rPr>
                        <a:t> 향</a:t>
                      </a:r>
                      <a:endParaRPr lang="ko-KR" altLang="en-US" sz="1600" b="1" kern="1200" dirty="0">
                        <a:solidFill>
                          <a:schemeClr val="tx1"/>
                        </a:solidFill>
                        <a:latin typeface="Microsoft JhengHei" panose="020B0604030504040204" pitchFamily="34" charset="-120"/>
                        <a:ea typeface="+mn-ea"/>
                        <a:cs typeface="+mn-cs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/>
                          <a:latin typeface="Arial" charset="0"/>
                          <a:cs typeface="Arial" charset="0"/>
                          <a:sym typeface="Wingdings" pitchFamily="2" charset="2"/>
                        </a:rPr>
                        <a:t></a:t>
                      </a:r>
                      <a:endParaRPr kumimoji="0" lang="it-IT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/>
                          <a:latin typeface="Arial" charset="0"/>
                          <a:cs typeface="Arial" charset="0"/>
                          <a:sym typeface="Wingdings" pitchFamily="2" charset="2"/>
                        </a:rPr>
                        <a:t></a:t>
                      </a:r>
                      <a:endParaRPr kumimoji="0" lang="it-IT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it-IT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71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600" b="1" kern="1200" dirty="0" smtClean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+mn-ea"/>
                          <a:cs typeface="+mn-cs"/>
                        </a:rPr>
                        <a:t>페스트리 반죽 향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/>
                          <a:latin typeface="Arial" charset="0"/>
                          <a:cs typeface="Arial" charset="0"/>
                          <a:sym typeface="Wingdings" pitchFamily="2" charset="2"/>
                        </a:rPr>
                        <a:t></a:t>
                      </a:r>
                      <a:endParaRPr kumimoji="0" lang="it-IT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/>
                          <a:latin typeface="Arial" charset="0"/>
                          <a:cs typeface="Arial" charset="0"/>
                          <a:sym typeface="Wingdings" pitchFamily="2" charset="2"/>
                        </a:rPr>
                        <a:t></a:t>
                      </a:r>
                      <a:endParaRPr kumimoji="0" lang="it-IT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it-IT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71475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600" b="1" kern="1200" dirty="0" smtClean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+mn-ea"/>
                          <a:cs typeface="+mn-cs"/>
                        </a:rPr>
                        <a:t>마른 과일과 견과류 향</a:t>
                      </a:r>
                      <a:endParaRPr lang="ko-KR" altLang="en-US" sz="1600" b="1" kern="1200" dirty="0">
                        <a:solidFill>
                          <a:schemeClr val="tx1"/>
                        </a:solidFill>
                        <a:latin typeface="Microsoft JhengHei" panose="020B0604030504040204" pitchFamily="34" charset="-120"/>
                        <a:ea typeface="+mn-ea"/>
                        <a:cs typeface="+mn-cs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/>
                          <a:latin typeface="Arial" charset="0"/>
                          <a:cs typeface="Arial" charset="0"/>
                          <a:sym typeface="Wingdings" pitchFamily="2" charset="2"/>
                        </a:rPr>
                        <a:t></a:t>
                      </a:r>
                      <a:endParaRPr kumimoji="0" lang="it-IT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it-IT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it-IT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71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600" b="1" kern="1200" dirty="0" smtClean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+mn-ea"/>
                          <a:cs typeface="+mn-cs"/>
                        </a:rPr>
                        <a:t>향신료 향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/>
                          <a:latin typeface="Arial" charset="0"/>
                          <a:cs typeface="Arial" charset="0"/>
                          <a:sym typeface="Wingdings" pitchFamily="2" charset="2"/>
                        </a:rPr>
                        <a:t></a:t>
                      </a:r>
                      <a:endParaRPr kumimoji="0" lang="it-IT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/>
                          <a:latin typeface="Arial" charset="0"/>
                          <a:cs typeface="Arial" charset="0"/>
                          <a:sym typeface="Wingdings" pitchFamily="2" charset="2"/>
                        </a:rPr>
                        <a:t></a:t>
                      </a:r>
                      <a:endParaRPr kumimoji="0" lang="it-IT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it-IT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/>
                          <a:latin typeface="Arial" charset="0"/>
                          <a:cs typeface="Arial" charset="0"/>
                          <a:sym typeface="Wingdings" pitchFamily="2" charset="2"/>
                        </a:rPr>
                        <a:t></a:t>
                      </a:r>
                      <a:endParaRPr kumimoji="0" lang="it-IT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71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it-IT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it-IT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it-IT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it-IT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371475">
                <a:tc gridSpan="4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it-IT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</a:tbl>
          </a:graphicData>
        </a:graphic>
      </p:graphicFrame>
      <p:grpSp>
        <p:nvGrpSpPr>
          <p:cNvPr id="2" name="Gruppo 40"/>
          <p:cNvGrpSpPr>
            <a:grpSpLocks/>
          </p:cNvGrpSpPr>
          <p:nvPr/>
        </p:nvGrpSpPr>
        <p:grpSpPr bwMode="auto">
          <a:xfrm>
            <a:off x="4859338" y="115888"/>
            <a:ext cx="4105275" cy="1200150"/>
            <a:chOff x="4859338" y="116632"/>
            <a:chExt cx="4105150" cy="1199281"/>
          </a:xfrm>
        </p:grpSpPr>
        <p:pic>
          <p:nvPicPr>
            <p:cNvPr id="77889" name="Immagine 4" descr="ibs-logo-4-cmky.jpg"/>
            <p:cNvPicPr>
              <a:picLocks noChangeAspect="1"/>
            </p:cNvPicPr>
            <p:nvPr/>
          </p:nvPicPr>
          <p:blipFill>
            <a:blip r:embed="rId2" cstate="screen"/>
            <a:srcRect/>
            <a:stretch>
              <a:fillRect/>
            </a:stretch>
          </p:blipFill>
          <p:spPr bwMode="auto">
            <a:xfrm>
              <a:off x="8388424" y="233807"/>
              <a:ext cx="576064" cy="8917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7890" name="CasellaDiTesto 10"/>
            <p:cNvSpPr txBox="1">
              <a:spLocks noChangeArrowheads="1"/>
            </p:cNvSpPr>
            <p:nvPr/>
          </p:nvSpPr>
          <p:spPr bwMode="auto">
            <a:xfrm>
              <a:off x="4859338" y="116632"/>
              <a:ext cx="3313062" cy="119928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r"/>
              <a:endParaRPr lang="it-IT" sz="3600" b="1">
                <a:solidFill>
                  <a:srgbClr val="127BBD"/>
                </a:solidFill>
                <a:latin typeface="Bodoni MT" pitchFamily="18" charset="0"/>
              </a:endParaRPr>
            </a:p>
            <a:p>
              <a:pPr algn="r"/>
              <a:r>
                <a:rPr lang="it-IT" sz="3600" b="1">
                  <a:solidFill>
                    <a:srgbClr val="127BBD"/>
                  </a:solidFill>
                  <a:latin typeface="Bodoni MT" pitchFamily="18" charset="0"/>
                </a:rPr>
                <a:t>Ginger Coffee</a:t>
              </a:r>
            </a:p>
          </p:txBody>
        </p:sp>
      </p:grpSp>
      <p:pic>
        <p:nvPicPr>
          <p:cNvPr id="77888" name="Picture 2" descr="\\aroma\condivisa\carlo.odello\privata.carlo\Absis\Progetti\00 Italian Barista School\Didattica\Materiali\M13 - Italian Coffee Art\Immagini\Italian Coffee Art- Sessione 3 - Selezione\DSC_5192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0" y="0"/>
            <a:ext cx="4572000" cy="688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3665220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Immagine 4" descr="ibs-logo-4-cmky.jp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667625" y="476250"/>
            <a:ext cx="1081088" cy="1673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5" name="CasellaDiTesto 6"/>
          <p:cNvSpPr txBox="1">
            <a:spLocks noChangeArrowheads="1"/>
          </p:cNvSpPr>
          <p:nvPr/>
        </p:nvSpPr>
        <p:spPr bwMode="auto">
          <a:xfrm>
            <a:off x="4932363" y="2349500"/>
            <a:ext cx="3816350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it-IT" sz="4800" b="1">
                <a:solidFill>
                  <a:srgbClr val="127BBD"/>
                </a:solidFill>
                <a:latin typeface="Bodoni MT" pitchFamily="18" charset="0"/>
              </a:rPr>
              <a:t>Bicerin</a:t>
            </a:r>
          </a:p>
        </p:txBody>
      </p:sp>
      <p:pic>
        <p:nvPicPr>
          <p:cNvPr id="9" name="Picture 7" descr="\\aroma\condivisa\carlo.odello\privata.carlo\Absis\Progetti\00 Italian Barista School\Didattica\M13 - Italian Coffee Art\Immagini\Italian Coffee Art - Sessione 2 - Selezione\marocchino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0"/>
            <a:ext cx="5618163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magine 4" descr="ibs-logo-4-cmky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3349625" y="0"/>
            <a:ext cx="2446338" cy="37893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pSp>
        <p:nvGrpSpPr>
          <p:cNvPr id="81923" name="Gruppo 8"/>
          <p:cNvGrpSpPr>
            <a:grpSpLocks/>
          </p:cNvGrpSpPr>
          <p:nvPr/>
        </p:nvGrpSpPr>
        <p:grpSpPr bwMode="auto">
          <a:xfrm>
            <a:off x="179388" y="6237288"/>
            <a:ext cx="8785225" cy="600075"/>
            <a:chOff x="179386" y="6238058"/>
            <a:chExt cx="8785226" cy="598895"/>
          </a:xfrm>
        </p:grpSpPr>
        <p:pic>
          <p:nvPicPr>
            <p:cNvPr id="4" name="Immagine 26" descr="absis_cmyk_3.jpg"/>
            <p:cNvPicPr>
              <a:picLocks noChangeAspect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179386" y="6263797"/>
              <a:ext cx="1512294" cy="540583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</p:spPr>
        </p:pic>
        <p:sp>
          <p:nvSpPr>
            <p:cNvPr id="81926" name="Rettangolo 7"/>
            <p:cNvSpPr>
              <a:spLocks noChangeArrowheads="1"/>
            </p:cNvSpPr>
            <p:nvPr/>
          </p:nvSpPr>
          <p:spPr bwMode="auto">
            <a:xfrm>
              <a:off x="1691680" y="6238058"/>
              <a:ext cx="7272932" cy="59889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just"/>
              <a:r>
                <a:rPr lang="it-IT" sz="1100" dirty="0">
                  <a:latin typeface="Bodoni MT" pitchFamily="18" charset="0"/>
                </a:rPr>
                <a:t>The authors of the recipes are Roberto Sala, Paolo Scimone</a:t>
              </a:r>
              <a:r>
                <a:rPr lang="it-IT" sz="1100" dirty="0" smtClean="0">
                  <a:latin typeface="Bodoni MT" pitchFamily="18" charset="0"/>
                </a:rPr>
                <a:t>, Angelo Gregio and Carmine Iannone. </a:t>
              </a:r>
              <a:r>
                <a:rPr lang="it-IT" sz="1100" dirty="0">
                  <a:latin typeface="Bodoni MT" pitchFamily="18" charset="0"/>
                </a:rPr>
                <a:t>The </a:t>
              </a:r>
              <a:r>
                <a:rPr lang="it-IT" sz="1100" dirty="0" err="1">
                  <a:latin typeface="Bodoni MT" pitchFamily="18" charset="0"/>
                </a:rPr>
                <a:t>Italian</a:t>
              </a:r>
              <a:r>
                <a:rPr lang="it-IT" sz="1100" dirty="0">
                  <a:latin typeface="Bodoni MT" pitchFamily="18" charset="0"/>
                </a:rPr>
                <a:t> Barista </a:t>
              </a:r>
              <a:r>
                <a:rPr lang="it-IT" sz="1100" dirty="0" err="1">
                  <a:latin typeface="Bodoni MT" pitchFamily="18" charset="0"/>
                </a:rPr>
                <a:t>School</a:t>
              </a:r>
              <a:r>
                <a:rPr lang="it-IT" sz="1100" dirty="0">
                  <a:latin typeface="Bodoni MT" pitchFamily="18" charset="0"/>
                </a:rPr>
                <a:t>, the Great </a:t>
              </a:r>
              <a:r>
                <a:rPr lang="it-IT" sz="1100" dirty="0" err="1">
                  <a:latin typeface="Bodoni MT" pitchFamily="18" charset="0"/>
                </a:rPr>
                <a:t>Italian</a:t>
              </a:r>
              <a:r>
                <a:rPr lang="it-IT" sz="1100" dirty="0">
                  <a:latin typeface="Bodoni MT" pitchFamily="18" charset="0"/>
                </a:rPr>
                <a:t> Espresso &amp; Cappuccino and the </a:t>
              </a:r>
              <a:r>
                <a:rPr lang="it-IT" sz="1100" dirty="0" err="1">
                  <a:latin typeface="Bodoni MT" pitchFamily="18" charset="0"/>
                </a:rPr>
                <a:t>Italian</a:t>
              </a:r>
              <a:r>
                <a:rPr lang="it-IT" sz="1100" dirty="0">
                  <a:latin typeface="Bodoni MT" pitchFamily="18" charset="0"/>
                </a:rPr>
                <a:t> Coffee Art are </a:t>
              </a:r>
              <a:r>
                <a:rPr lang="it-IT" sz="1100" dirty="0" err="1">
                  <a:latin typeface="Bodoni MT" pitchFamily="18" charset="0"/>
                </a:rPr>
                <a:t>trademarks</a:t>
              </a:r>
              <a:r>
                <a:rPr lang="it-IT" sz="1100" dirty="0">
                  <a:latin typeface="Bodoni MT" pitchFamily="18" charset="0"/>
                </a:rPr>
                <a:t> </a:t>
              </a:r>
              <a:r>
                <a:rPr lang="it-IT" sz="1100" dirty="0" err="1">
                  <a:latin typeface="Bodoni MT" pitchFamily="18" charset="0"/>
                </a:rPr>
                <a:t>of</a:t>
              </a:r>
              <a:r>
                <a:rPr lang="it-IT" sz="1100" dirty="0">
                  <a:latin typeface="Bodoni MT" pitchFamily="18" charset="0"/>
                </a:rPr>
                <a:t> </a:t>
              </a:r>
              <a:r>
                <a:rPr lang="it-IT" sz="1100" dirty="0" err="1">
                  <a:latin typeface="Bodoni MT" pitchFamily="18" charset="0"/>
                </a:rPr>
                <a:t>Absis</a:t>
              </a:r>
              <a:r>
                <a:rPr lang="it-IT" sz="1100" dirty="0">
                  <a:latin typeface="Bodoni MT" pitchFamily="18" charset="0"/>
                </a:rPr>
                <a:t> </a:t>
              </a:r>
              <a:r>
                <a:rPr lang="it-IT" sz="1100" dirty="0" err="1">
                  <a:latin typeface="Bodoni MT" pitchFamily="18" charset="0"/>
                </a:rPr>
                <a:t>Consulting</a:t>
              </a:r>
              <a:r>
                <a:rPr lang="it-IT" sz="1100" dirty="0">
                  <a:latin typeface="Bodoni MT" pitchFamily="18" charset="0"/>
                </a:rPr>
                <a:t> S.r.l. – Galleria V. Veneto 9 – 25128 Brescia. www.absis.ws</a:t>
              </a:r>
            </a:p>
          </p:txBody>
        </p:sp>
      </p:grpSp>
      <p:sp>
        <p:nvSpPr>
          <p:cNvPr id="81924" name="CasellaDiTesto 8"/>
          <p:cNvSpPr txBox="1">
            <a:spLocks noChangeArrowheads="1"/>
          </p:cNvSpPr>
          <p:nvPr/>
        </p:nvSpPr>
        <p:spPr bwMode="auto">
          <a:xfrm>
            <a:off x="2236788" y="4849813"/>
            <a:ext cx="47117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it-IT" sz="2800" b="1">
                <a:solidFill>
                  <a:srgbClr val="127BBD"/>
                </a:solidFill>
                <a:latin typeface="Bodoni MT" pitchFamily="18" charset="0"/>
              </a:rPr>
              <a:t>www.ItalianBaristaSchool.com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1691682" y="5816802"/>
            <a:ext cx="77768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b="1" dirty="0" err="1" smtClean="0"/>
              <a:t>이탈리안바리스타스쿨</a:t>
            </a:r>
            <a:r>
              <a:rPr lang="ko-KR" altLang="en-US" sz="1200" b="1" dirty="0" smtClean="0"/>
              <a:t> 한국지부</a:t>
            </a:r>
            <a:endParaRPr lang="en-US" altLang="ko-KR" sz="1200" b="1" dirty="0" smtClean="0"/>
          </a:p>
          <a:p>
            <a:r>
              <a:rPr lang="ko-KR" altLang="en-US" sz="1050" b="1" dirty="0" smtClean="0"/>
              <a:t>서울시 송파구 잠실동 </a:t>
            </a:r>
            <a:r>
              <a:rPr lang="en-US" altLang="ko-KR" sz="1050" b="1" dirty="0" smtClean="0"/>
              <a:t>175-2 </a:t>
            </a:r>
            <a:r>
              <a:rPr lang="ko-KR" altLang="en-US" sz="1050" b="1" dirty="0" err="1" smtClean="0"/>
              <a:t>위너스</a:t>
            </a:r>
            <a:r>
              <a:rPr lang="ko-KR" altLang="en-US" sz="1050" b="1" dirty="0" smtClean="0"/>
              <a:t> 빌딩</a:t>
            </a:r>
            <a:r>
              <a:rPr lang="en-US" altLang="ko-KR" sz="1050" b="1" dirty="0" smtClean="0"/>
              <a:t>301</a:t>
            </a:r>
            <a:r>
              <a:rPr lang="ko-KR" altLang="en-US" sz="1050" b="1" dirty="0" smtClean="0"/>
              <a:t>호 </a:t>
            </a:r>
            <a:r>
              <a:rPr lang="en-US" altLang="ko-KR" sz="1050" b="1" dirty="0" smtClean="0"/>
              <a:t>TEL : 02)423-1272 FAX : 02)423-1273 </a:t>
            </a:r>
            <a:r>
              <a:rPr lang="en-US" altLang="ko-KR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www.italianbaristaschool.co.kr</a:t>
            </a:r>
            <a:r>
              <a:rPr lang="en-US" altLang="ko-KR" sz="1200" b="1" dirty="0" smtClean="0"/>
              <a:t> </a:t>
            </a:r>
            <a:endParaRPr lang="ko-KR" altLang="en-US" sz="12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218" name="Gruppo 6"/>
          <p:cNvGrpSpPr>
            <a:grpSpLocks/>
          </p:cNvGrpSpPr>
          <p:nvPr/>
        </p:nvGrpSpPr>
        <p:grpSpPr bwMode="auto">
          <a:xfrm>
            <a:off x="4859338" y="115888"/>
            <a:ext cx="4105275" cy="1200150"/>
            <a:chOff x="4859338" y="116632"/>
            <a:chExt cx="4105150" cy="1198923"/>
          </a:xfrm>
        </p:grpSpPr>
        <p:pic>
          <p:nvPicPr>
            <p:cNvPr id="9221" name="Immagine 4" descr="ibs-logo-4-cmky.jpg"/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88424" y="233807"/>
              <a:ext cx="576064" cy="8917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222" name="CasellaDiTesto 10"/>
            <p:cNvSpPr txBox="1">
              <a:spLocks noChangeArrowheads="1"/>
            </p:cNvSpPr>
            <p:nvPr/>
          </p:nvSpPr>
          <p:spPr bwMode="auto">
            <a:xfrm>
              <a:off x="4859338" y="116632"/>
              <a:ext cx="3313062" cy="11989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r" eaLnBrk="1" hangingPunct="1"/>
              <a:endParaRPr lang="it-IT" altLang="ko-KR" sz="3600" b="1">
                <a:solidFill>
                  <a:srgbClr val="127BBD"/>
                </a:solidFill>
                <a:latin typeface="Bodoni MT" panose="02070603080606020203" pitchFamily="18" charset="0"/>
                <a:ea typeface="굴림" panose="020B0600000101010101" pitchFamily="50" charset="-127"/>
              </a:endParaRPr>
            </a:p>
            <a:p>
              <a:pPr algn="r" eaLnBrk="1" hangingPunct="1"/>
              <a:r>
                <a:rPr lang="it-IT" altLang="ko-KR" sz="3600" b="1">
                  <a:solidFill>
                    <a:srgbClr val="127BBD"/>
                  </a:solidFill>
                  <a:latin typeface="Bodoni MT" panose="02070603080606020203" pitchFamily="18" charset="0"/>
                  <a:ea typeface="굴림" panose="020B0600000101010101" pitchFamily="50" charset="-127"/>
                </a:rPr>
                <a:t>Bicerin</a:t>
              </a:r>
            </a:p>
          </p:txBody>
        </p:sp>
      </p:grpSp>
      <p:sp>
        <p:nvSpPr>
          <p:cNvPr id="9219" name="Rettangolo 5"/>
          <p:cNvSpPr>
            <a:spLocks noChangeArrowheads="1"/>
          </p:cNvSpPr>
          <p:nvPr/>
        </p:nvSpPr>
        <p:spPr bwMode="auto">
          <a:xfrm>
            <a:off x="5867400" y="1555750"/>
            <a:ext cx="3276600" cy="3231654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ko-KR" altLang="en-US" b="1" dirty="0" smtClean="0">
                <a:latin typeface="+mj-ea"/>
                <a:ea typeface="+mj-ea"/>
              </a:rPr>
              <a:t>재료</a:t>
            </a:r>
            <a:endParaRPr lang="en-US" altLang="ko-KR" b="1" dirty="0" smtClean="0">
              <a:latin typeface="+mj-ea"/>
              <a:ea typeface="+mj-ea"/>
            </a:endParaRPr>
          </a:p>
          <a:p>
            <a:pPr eaLnBrk="1" hangingPunct="1"/>
            <a:endParaRPr lang="it-IT" altLang="ko-KR" b="1" dirty="0">
              <a:latin typeface="+mj-ea"/>
              <a:ea typeface="+mj-ea"/>
            </a:endParaRPr>
          </a:p>
          <a:p>
            <a:pPr eaLnBrk="1" hangingPunct="1">
              <a:buFont typeface="Wingdings" panose="05000000000000000000" pitchFamily="2" charset="2"/>
              <a:buChar char="§"/>
            </a:pPr>
            <a:r>
              <a:rPr lang="it-IT" altLang="ko-KR" dirty="0">
                <a:latin typeface="+mj-ea"/>
                <a:ea typeface="+mj-ea"/>
              </a:rPr>
              <a:t> </a:t>
            </a:r>
            <a:r>
              <a:rPr lang="ko-KR" altLang="en-US" sz="1600" dirty="0">
                <a:latin typeface="+mj-ea"/>
                <a:ea typeface="+mj-ea"/>
              </a:rPr>
              <a:t>이탈리아 </a:t>
            </a:r>
            <a:r>
              <a:rPr lang="ko-KR" altLang="en-US" sz="1600" dirty="0" err="1">
                <a:latin typeface="+mj-ea"/>
                <a:ea typeface="+mj-ea"/>
              </a:rPr>
              <a:t>에스프레소</a:t>
            </a:r>
            <a:r>
              <a:rPr lang="it-IT" altLang="ko-KR" sz="1600" dirty="0">
                <a:latin typeface="+mj-ea"/>
                <a:ea typeface="+mj-ea"/>
              </a:rPr>
              <a:t>25 ml</a:t>
            </a:r>
          </a:p>
          <a:p>
            <a:pPr eaLnBrk="1" hangingPunct="1">
              <a:buFont typeface="Wingdings" panose="05000000000000000000" pitchFamily="2" charset="2"/>
              <a:buChar char="§"/>
            </a:pPr>
            <a:r>
              <a:rPr lang="it-IT" altLang="ko-KR" sz="1600" dirty="0">
                <a:latin typeface="+mj-ea"/>
                <a:ea typeface="+mj-ea"/>
              </a:rPr>
              <a:t> </a:t>
            </a:r>
            <a:r>
              <a:rPr lang="ko-KR" altLang="en-US" sz="1600" dirty="0" err="1">
                <a:latin typeface="+mj-ea"/>
                <a:ea typeface="+mj-ea"/>
              </a:rPr>
              <a:t>핫</a:t>
            </a:r>
            <a:r>
              <a:rPr lang="ko-KR" altLang="en-US" sz="1600" dirty="0">
                <a:latin typeface="+mj-ea"/>
                <a:ea typeface="+mj-ea"/>
              </a:rPr>
              <a:t> 초콜릿</a:t>
            </a:r>
            <a:r>
              <a:rPr lang="it-IT" altLang="ko-KR" sz="1600" dirty="0">
                <a:latin typeface="+mj-ea"/>
                <a:ea typeface="+mj-ea"/>
              </a:rPr>
              <a:t>40 ml </a:t>
            </a:r>
          </a:p>
          <a:p>
            <a:pPr eaLnBrk="1" hangingPunct="1">
              <a:buFont typeface="Wingdings" panose="05000000000000000000" pitchFamily="2" charset="2"/>
              <a:buChar char="§"/>
            </a:pPr>
            <a:r>
              <a:rPr lang="it-IT" altLang="ko-KR" sz="1600" dirty="0">
                <a:latin typeface="+mj-ea"/>
                <a:ea typeface="+mj-ea"/>
              </a:rPr>
              <a:t> </a:t>
            </a:r>
            <a:r>
              <a:rPr lang="ko-KR" altLang="en-US" sz="1600" dirty="0">
                <a:latin typeface="+mj-ea"/>
                <a:ea typeface="+mj-ea"/>
              </a:rPr>
              <a:t>생크림</a:t>
            </a:r>
            <a:r>
              <a:rPr lang="it-IT" altLang="ko-KR" sz="1600" dirty="0">
                <a:latin typeface="+mj-ea"/>
                <a:ea typeface="+mj-ea"/>
              </a:rPr>
              <a:t>30 ml</a:t>
            </a:r>
          </a:p>
          <a:p>
            <a:pPr eaLnBrk="1" hangingPunct="1">
              <a:buFont typeface="Wingdings" panose="05000000000000000000" pitchFamily="2" charset="2"/>
              <a:buChar char="§"/>
            </a:pPr>
            <a:endParaRPr lang="it-IT" altLang="ko-KR" dirty="0">
              <a:latin typeface="+mj-ea"/>
              <a:ea typeface="+mj-ea"/>
            </a:endParaRPr>
          </a:p>
          <a:p>
            <a:pPr eaLnBrk="1" hangingPunct="1"/>
            <a:r>
              <a:rPr lang="ko-KR" altLang="en-US" b="1" dirty="0">
                <a:latin typeface="+mj-ea"/>
                <a:ea typeface="+mj-ea"/>
              </a:rPr>
              <a:t>제조 </a:t>
            </a:r>
            <a:r>
              <a:rPr lang="ko-KR" altLang="en-US" b="1" dirty="0" smtClean="0">
                <a:latin typeface="+mj-ea"/>
                <a:ea typeface="+mj-ea"/>
              </a:rPr>
              <a:t>방법</a:t>
            </a:r>
            <a:endParaRPr lang="en-US" altLang="ko-KR" b="1" dirty="0" smtClean="0">
              <a:latin typeface="+mj-ea"/>
              <a:ea typeface="+mj-ea"/>
            </a:endParaRPr>
          </a:p>
          <a:p>
            <a:pPr eaLnBrk="1" hangingPunct="1"/>
            <a:endParaRPr lang="it-IT" altLang="ko-KR" b="1" dirty="0">
              <a:ea typeface="굴림" panose="020B0600000101010101" pitchFamily="50" charset="-127"/>
            </a:endParaRPr>
          </a:p>
          <a:p>
            <a:pPr eaLnBrk="1" hangingPunct="1"/>
            <a:r>
              <a:rPr lang="ko-KR" altLang="en-US" sz="1600" dirty="0">
                <a:latin typeface="+mn-ea"/>
              </a:rPr>
              <a:t>유리잔에 </a:t>
            </a:r>
            <a:r>
              <a:rPr lang="ko-KR" altLang="en-US" sz="1600" dirty="0" err="1">
                <a:latin typeface="+mn-ea"/>
              </a:rPr>
              <a:t>핫</a:t>
            </a:r>
            <a:r>
              <a:rPr lang="ko-KR" altLang="en-US" sz="1600" dirty="0">
                <a:latin typeface="+mn-ea"/>
              </a:rPr>
              <a:t> 초콜릿을 붓습니다</a:t>
            </a:r>
            <a:r>
              <a:rPr lang="en-US" altLang="ko-KR" sz="1600" dirty="0">
                <a:latin typeface="+mn-ea"/>
              </a:rPr>
              <a:t>. </a:t>
            </a:r>
            <a:r>
              <a:rPr lang="ko-KR" altLang="en-US" sz="1600" dirty="0">
                <a:latin typeface="+mn-ea"/>
              </a:rPr>
              <a:t>그 위에 </a:t>
            </a:r>
            <a:r>
              <a:rPr lang="ko-KR" altLang="en-US" sz="1600" dirty="0" err="1">
                <a:latin typeface="+mn-ea"/>
              </a:rPr>
              <a:t>에스프레소를</a:t>
            </a:r>
            <a:r>
              <a:rPr lang="ko-KR" altLang="en-US" sz="1600" dirty="0">
                <a:latin typeface="+mn-ea"/>
              </a:rPr>
              <a:t> 붓고 생크림 </a:t>
            </a:r>
            <a:r>
              <a:rPr lang="ko-KR" altLang="en-US" sz="1600" dirty="0" err="1">
                <a:latin typeface="+mn-ea"/>
              </a:rPr>
              <a:t>쉐이킹</a:t>
            </a:r>
            <a:r>
              <a:rPr lang="ko-KR" altLang="en-US" sz="1600" dirty="0">
                <a:latin typeface="+mn-ea"/>
              </a:rPr>
              <a:t> 한 것을 얹습니다</a:t>
            </a:r>
            <a:r>
              <a:rPr lang="en-US" altLang="ko-KR" sz="1600" dirty="0">
                <a:latin typeface="+mn-ea"/>
              </a:rPr>
              <a:t>. </a:t>
            </a:r>
            <a:r>
              <a:rPr lang="ko-KR" altLang="en-US" sz="1600" dirty="0">
                <a:latin typeface="+mn-ea"/>
              </a:rPr>
              <a:t>기호에 따라 장식합니다</a:t>
            </a:r>
            <a:r>
              <a:rPr lang="en-US" altLang="ko-KR" sz="1600" dirty="0">
                <a:latin typeface="+mn-ea"/>
              </a:rPr>
              <a:t>. </a:t>
            </a:r>
            <a:endParaRPr lang="it-IT" altLang="ko-KR" sz="1600" dirty="0">
              <a:latin typeface="+mn-ea"/>
            </a:endParaRPr>
          </a:p>
        </p:txBody>
      </p:sp>
      <p:pic>
        <p:nvPicPr>
          <p:cNvPr id="9" name="Picture 7" descr="\\aroma\condivisa\carlo.odello\privata.carlo\Absis\Progetti\00 Italian Barista School\Didattica\M13 - Italian Coffee Art\Immagini\Italian Coffee Art - Sessione 2 - Selezione\marocchino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0" y="0"/>
            <a:ext cx="5618163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8576632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ella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49470638"/>
              </p:ext>
            </p:extLst>
          </p:nvPr>
        </p:nvGraphicFramePr>
        <p:xfrm>
          <a:off x="5822950" y="1428750"/>
          <a:ext cx="3321050" cy="5080077"/>
        </p:xfrm>
        <a:graphic>
          <a:graphicData uri="http://schemas.openxmlformats.org/drawingml/2006/table">
            <a:tbl>
              <a:tblPr/>
              <a:tblGrid>
                <a:gridCol w="19793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8613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4605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0946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7142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6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ea"/>
                          <a:ea typeface="+mj-ea"/>
                          <a:cs typeface="Arial" charset="0"/>
                        </a:rPr>
                        <a:t>바디감</a:t>
                      </a:r>
                      <a:endParaRPr kumimoji="0" lang="it-IT" altLang="ko-KR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ea"/>
                        <a:ea typeface="+mj-ea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ko-KR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  <a:sym typeface="Wingdings" pitchFamily="2" charset="2"/>
                        </a:rPr>
                        <a:t></a:t>
                      </a:r>
                      <a:endParaRPr kumimoji="0" lang="it-IT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ea typeface="굴림" charset="-127"/>
                        <a:cs typeface="Arial" charset="0"/>
                      </a:endParaRPr>
                    </a:p>
                  </a:txBody>
                  <a:tcPr marT="45714" marB="45714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ko-KR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  <a:sym typeface="Wingdings" pitchFamily="2" charset="2"/>
                        </a:rPr>
                        <a:t></a:t>
                      </a:r>
                      <a:endParaRPr kumimoji="0" lang="it-IT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ea typeface="굴림" charset="-127"/>
                        <a:cs typeface="Arial" charset="0"/>
                      </a:endParaRPr>
                    </a:p>
                  </a:txBody>
                  <a:tcPr marT="45714" marB="45714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14" marB="45714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142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ea"/>
                          <a:ea typeface="+mj-ea"/>
                          <a:cs typeface="Arial" charset="0"/>
                        </a:rPr>
                        <a:t>단맛</a:t>
                      </a:r>
                      <a:endParaRPr kumimoji="0" lang="it-IT" altLang="ko-KR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ea"/>
                        <a:ea typeface="+mj-ea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ko-KR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  <a:sym typeface="Wingdings" pitchFamily="2" charset="2"/>
                        </a:rPr>
                        <a:t></a:t>
                      </a:r>
                      <a:endParaRPr kumimoji="0" lang="it-IT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ea typeface="굴림" charset="-127"/>
                        <a:cs typeface="Arial" charset="0"/>
                      </a:endParaRPr>
                    </a:p>
                  </a:txBody>
                  <a:tcPr marT="45714" marB="45714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ko-KR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  <a:sym typeface="Wingdings" pitchFamily="2" charset="2"/>
                        </a:rPr>
                        <a:t></a:t>
                      </a:r>
                      <a:endParaRPr kumimoji="0" lang="it-IT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ea typeface="굴림" charset="-127"/>
                        <a:cs typeface="Arial" charset="0"/>
                      </a:endParaRPr>
                    </a:p>
                  </a:txBody>
                  <a:tcPr marT="45714" marB="45714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14" marB="45714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142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ea"/>
                          <a:ea typeface="+mj-ea"/>
                          <a:cs typeface="Arial" charset="0"/>
                        </a:rPr>
                        <a:t>신맛</a:t>
                      </a:r>
                      <a:endParaRPr kumimoji="0" lang="it-IT" altLang="ko-KR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ea"/>
                        <a:ea typeface="+mj-ea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ko-KR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  <a:sym typeface="Wingdings" pitchFamily="2" charset="2"/>
                        </a:rPr>
                        <a:t></a:t>
                      </a:r>
                      <a:endParaRPr kumimoji="0" lang="it-IT" altLang="ko-KR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ea typeface="굴림" charset="-127"/>
                        <a:cs typeface="Arial" charset="0"/>
                      </a:endParaRPr>
                    </a:p>
                  </a:txBody>
                  <a:tcPr marT="45714" marB="45714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14" marB="45714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ko-KR" sz="1600" b="1" i="0" u="none" strike="noStrike" cap="none" normalizeH="0" baseline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14" marB="45714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142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600" b="1" kern="1200" dirty="0" smtClean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+mn-ea"/>
                          <a:cs typeface="+mn-cs"/>
                        </a:rPr>
                        <a:t>알코올 농도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ko-KR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T="45714" marB="45714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ko-KR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T="45714" marB="45714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14" marB="45714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142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600" b="1" kern="1200" dirty="0" smtClean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+mn-ea"/>
                          <a:cs typeface="+mn-cs"/>
                        </a:rPr>
                        <a:t>쓴맛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ko-KR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  <a:sym typeface="Wingdings" pitchFamily="2" charset="2"/>
                        </a:rPr>
                        <a:t></a:t>
                      </a:r>
                      <a:endParaRPr kumimoji="0" lang="it-IT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ea typeface="굴림" charset="-127"/>
                        <a:cs typeface="Arial" charset="0"/>
                      </a:endParaRPr>
                    </a:p>
                  </a:txBody>
                  <a:tcPr marT="45714" marB="45714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14" marB="45714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14" marB="45714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1429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600" b="1" kern="1200" dirty="0" smtClean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+mn-ea"/>
                          <a:cs typeface="+mn-cs"/>
                        </a:rPr>
                        <a:t>후각적 강도</a:t>
                      </a:r>
                      <a:endParaRPr lang="ko-KR" altLang="en-US" sz="1600" b="1" kern="1200" dirty="0">
                        <a:solidFill>
                          <a:schemeClr val="tx1"/>
                        </a:solidFill>
                        <a:latin typeface="Microsoft JhengHei" panose="020B0604030504040204" pitchFamily="34" charset="-120"/>
                        <a:ea typeface="+mn-ea"/>
                        <a:cs typeface="+mn-cs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ko-KR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  <a:sym typeface="Wingdings" pitchFamily="2" charset="2"/>
                        </a:rPr>
                        <a:t></a:t>
                      </a:r>
                      <a:endParaRPr kumimoji="0" lang="it-IT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ea typeface="굴림" charset="-127"/>
                        <a:cs typeface="Arial" charset="0"/>
                      </a:endParaRPr>
                    </a:p>
                  </a:txBody>
                  <a:tcPr marT="45714" marB="45714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ko-KR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  <a:sym typeface="Wingdings" pitchFamily="2" charset="2"/>
                        </a:rPr>
                        <a:t></a:t>
                      </a:r>
                      <a:endParaRPr kumimoji="0" lang="it-IT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ea typeface="굴림" charset="-127"/>
                        <a:cs typeface="Arial" charset="0"/>
                      </a:endParaRPr>
                    </a:p>
                  </a:txBody>
                  <a:tcPr marT="45714" marB="45714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14" marB="45714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1429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600" b="1" kern="1200" dirty="0" smtClean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+mn-ea"/>
                          <a:cs typeface="+mn-cs"/>
                        </a:rPr>
                        <a:t>꽃과 신선한 과일 향</a:t>
                      </a:r>
                      <a:endParaRPr lang="ko-KR" altLang="en-US" sz="1600" b="1" kern="1200" dirty="0">
                        <a:solidFill>
                          <a:schemeClr val="tx1"/>
                        </a:solidFill>
                        <a:latin typeface="Microsoft JhengHei" panose="020B0604030504040204" pitchFamily="34" charset="-120"/>
                        <a:ea typeface="+mn-ea"/>
                        <a:cs typeface="+mn-cs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ko-KR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  <a:sym typeface="Wingdings" pitchFamily="2" charset="2"/>
                        </a:rPr>
                        <a:t></a:t>
                      </a:r>
                      <a:endParaRPr kumimoji="0" lang="it-IT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ea typeface="굴림" charset="-127"/>
                        <a:cs typeface="Arial" charset="0"/>
                      </a:endParaRPr>
                    </a:p>
                  </a:txBody>
                  <a:tcPr marT="45714" marB="45714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14" marB="45714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14" marB="45714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71429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600" b="1" kern="1200" dirty="0" err="1" smtClean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+mn-ea"/>
                          <a:cs typeface="+mn-cs"/>
                        </a:rPr>
                        <a:t>로스팅</a:t>
                      </a:r>
                      <a:r>
                        <a:rPr lang="ko-KR" altLang="en-US" sz="1600" b="1" kern="1200" dirty="0" smtClean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+mn-ea"/>
                          <a:cs typeface="+mn-cs"/>
                        </a:rPr>
                        <a:t> 향</a:t>
                      </a:r>
                      <a:endParaRPr lang="ko-KR" altLang="en-US" sz="1600" b="1" kern="1200" dirty="0">
                        <a:solidFill>
                          <a:schemeClr val="tx1"/>
                        </a:solidFill>
                        <a:latin typeface="Microsoft JhengHei" panose="020B0604030504040204" pitchFamily="34" charset="-120"/>
                        <a:ea typeface="+mn-ea"/>
                        <a:cs typeface="+mn-cs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ko-KR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  <a:sym typeface="Wingdings" pitchFamily="2" charset="2"/>
                        </a:rPr>
                        <a:t></a:t>
                      </a:r>
                      <a:endParaRPr kumimoji="0" lang="it-IT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ea typeface="굴림" charset="-127"/>
                        <a:cs typeface="Arial" charset="0"/>
                      </a:endParaRPr>
                    </a:p>
                  </a:txBody>
                  <a:tcPr marT="45714" marB="45714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ko-KR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  <a:sym typeface="Wingdings" pitchFamily="2" charset="2"/>
                        </a:rPr>
                        <a:t></a:t>
                      </a:r>
                      <a:endParaRPr kumimoji="0" lang="it-IT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ea typeface="굴림" charset="-127"/>
                        <a:cs typeface="Arial" charset="0"/>
                      </a:endParaRPr>
                    </a:p>
                  </a:txBody>
                  <a:tcPr marT="45714" marB="45714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14" marB="45714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7142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600" b="1" kern="1200" dirty="0" smtClean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+mn-ea"/>
                          <a:cs typeface="+mn-cs"/>
                        </a:rPr>
                        <a:t>페스트리 반죽 향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ko-KR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  <a:sym typeface="Wingdings" pitchFamily="2" charset="2"/>
                        </a:rPr>
                        <a:t></a:t>
                      </a:r>
                      <a:endParaRPr kumimoji="0" lang="it-IT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ea typeface="굴림" charset="-127"/>
                        <a:cs typeface="Arial" charset="0"/>
                      </a:endParaRPr>
                    </a:p>
                  </a:txBody>
                  <a:tcPr marT="45714" marB="45714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ko-KR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  <a:sym typeface="Wingdings" pitchFamily="2" charset="2"/>
                        </a:rPr>
                        <a:t></a:t>
                      </a:r>
                      <a:endParaRPr kumimoji="0" lang="it-IT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ea typeface="굴림" charset="-127"/>
                        <a:cs typeface="Arial" charset="0"/>
                      </a:endParaRPr>
                    </a:p>
                  </a:txBody>
                  <a:tcPr marT="45714" marB="45714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14" marB="45714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579048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600" b="1" kern="1200" dirty="0" smtClean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+mn-ea"/>
                          <a:cs typeface="+mn-cs"/>
                        </a:rPr>
                        <a:t>마른 과일과 견과류 향</a:t>
                      </a:r>
                      <a:endParaRPr lang="ko-KR" altLang="en-US" sz="1600" b="1" kern="1200" dirty="0">
                        <a:solidFill>
                          <a:schemeClr val="tx1"/>
                        </a:solidFill>
                        <a:latin typeface="Microsoft JhengHei" panose="020B0604030504040204" pitchFamily="34" charset="-120"/>
                        <a:ea typeface="+mn-ea"/>
                        <a:cs typeface="+mn-cs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ko-KR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  <a:sym typeface="Wingdings" pitchFamily="2" charset="2"/>
                        </a:rPr>
                        <a:t></a:t>
                      </a:r>
                      <a:endParaRPr kumimoji="0" lang="it-IT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ea typeface="굴림" charset="-127"/>
                        <a:cs typeface="Arial" charset="0"/>
                      </a:endParaRPr>
                    </a:p>
                  </a:txBody>
                  <a:tcPr marT="45714" marB="45714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ko-KR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  <a:sym typeface="Wingdings" pitchFamily="2" charset="2"/>
                        </a:rPr>
                        <a:t></a:t>
                      </a:r>
                      <a:endParaRPr kumimoji="0" lang="it-IT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ea typeface="굴림" charset="-127"/>
                        <a:cs typeface="Arial" charset="0"/>
                      </a:endParaRPr>
                    </a:p>
                  </a:txBody>
                  <a:tcPr marT="45714" marB="45714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14" marB="45714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57904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600" b="1" kern="1200" dirty="0" smtClean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+mn-ea"/>
                          <a:cs typeface="+mn-cs"/>
                        </a:rPr>
                        <a:t>향신료 향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ko-KR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  <a:sym typeface="Wingdings" pitchFamily="2" charset="2"/>
                        </a:rPr>
                        <a:t></a:t>
                      </a:r>
                      <a:endParaRPr kumimoji="0" lang="it-IT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ea typeface="굴림" charset="-127"/>
                        <a:cs typeface="Arial" charset="0"/>
                      </a:endParaRPr>
                    </a:p>
                  </a:txBody>
                  <a:tcPr marT="45714" marB="45714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14" marB="45714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14" marB="45714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579048">
                <a:tc gridSpan="4">
                  <a:txBody>
                    <a:bodyPr/>
                    <a:lstStyle/>
                    <a:p>
                      <a:pPr latinLnBrk="1"/>
                      <a:endParaRPr lang="ko-KR" altLang="en-US" sz="16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45714" marB="45714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</a:tbl>
          </a:graphicData>
        </a:graphic>
      </p:graphicFrame>
      <p:grpSp>
        <p:nvGrpSpPr>
          <p:cNvPr id="10299" name="Gruppo 10"/>
          <p:cNvGrpSpPr>
            <a:grpSpLocks/>
          </p:cNvGrpSpPr>
          <p:nvPr/>
        </p:nvGrpSpPr>
        <p:grpSpPr bwMode="auto">
          <a:xfrm>
            <a:off x="4859338" y="115888"/>
            <a:ext cx="4105275" cy="1200150"/>
            <a:chOff x="4859338" y="116632"/>
            <a:chExt cx="4105150" cy="1198923"/>
          </a:xfrm>
        </p:grpSpPr>
        <p:pic>
          <p:nvPicPr>
            <p:cNvPr id="10301" name="Immagine 4" descr="ibs-logo-4-cmky.jpg"/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88424" y="233807"/>
              <a:ext cx="576064" cy="8917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302" name="CasellaDiTesto 10"/>
            <p:cNvSpPr txBox="1">
              <a:spLocks noChangeArrowheads="1"/>
            </p:cNvSpPr>
            <p:nvPr/>
          </p:nvSpPr>
          <p:spPr bwMode="auto">
            <a:xfrm>
              <a:off x="4859338" y="116632"/>
              <a:ext cx="3313062" cy="11989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r" eaLnBrk="1" hangingPunct="1"/>
              <a:endParaRPr lang="it-IT" altLang="ko-KR" sz="3600" b="1">
                <a:solidFill>
                  <a:srgbClr val="127BBD"/>
                </a:solidFill>
                <a:latin typeface="Bodoni MT" panose="02070603080606020203" pitchFamily="18" charset="0"/>
                <a:ea typeface="굴림" panose="020B0600000101010101" pitchFamily="50" charset="-127"/>
              </a:endParaRPr>
            </a:p>
            <a:p>
              <a:pPr algn="r" eaLnBrk="1" hangingPunct="1"/>
              <a:r>
                <a:rPr lang="it-IT" altLang="ko-KR" sz="3600" b="1">
                  <a:solidFill>
                    <a:srgbClr val="127BBD"/>
                  </a:solidFill>
                  <a:latin typeface="Bodoni MT" panose="02070603080606020203" pitchFamily="18" charset="0"/>
                  <a:ea typeface="굴림" panose="020B0600000101010101" pitchFamily="50" charset="-127"/>
                </a:rPr>
                <a:t>Bicerin</a:t>
              </a:r>
            </a:p>
          </p:txBody>
        </p:sp>
      </p:grpSp>
      <p:pic>
        <p:nvPicPr>
          <p:cNvPr id="10" name="Picture 7" descr="\\aroma\condivisa\carlo.odello\privata.carlo\Absis\Progetti\00 Italian Barista School\Didattica\M13 - Italian Coffee Art\Immagini\Italian Coffee Art - Sessione 2 - Selezione\marocchino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0" y="0"/>
            <a:ext cx="5618163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259264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3648</TotalTime>
  <Words>2112</Words>
  <Application>Microsoft Office PowerPoint</Application>
  <PresentationFormat>화면 슬라이드 쇼(4:3)</PresentationFormat>
  <Paragraphs>983</Paragraphs>
  <Slides>70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8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70</vt:i4>
      </vt:variant>
    </vt:vector>
  </HeadingPairs>
  <TitlesOfParts>
    <vt:vector size="79" baseType="lpstr">
      <vt:lpstr>Microsoft JhengHei</vt:lpstr>
      <vt:lpstr>굴림</vt:lpstr>
      <vt:lpstr>맑은 고딕</vt:lpstr>
      <vt:lpstr>Arial</vt:lpstr>
      <vt:lpstr>Bodoni MT</vt:lpstr>
      <vt:lpstr>Calibri</vt:lpstr>
      <vt:lpstr>Times New Roman</vt:lpstr>
      <vt:lpstr>Wingdings</vt:lpstr>
      <vt:lpstr>Tema di Office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carlo.odello</dc:creator>
  <cp:lastModifiedBy>i</cp:lastModifiedBy>
  <cp:revision>205</cp:revision>
  <dcterms:created xsi:type="dcterms:W3CDTF">2012-10-07T17:19:32Z</dcterms:created>
  <dcterms:modified xsi:type="dcterms:W3CDTF">2019-10-29T01:40:02Z</dcterms:modified>
</cp:coreProperties>
</file>