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7" r:id="rId13"/>
  </p:sldIdLst>
  <p:sldSz cx="5376863" cy="7169150" type="B5ISO"/>
  <p:notesSz cx="5727700" cy="84280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5" userDrawn="1">
          <p15:clr>
            <a:srgbClr val="A4A3A4"/>
          </p15:clr>
        </p15:guide>
        <p15:guide id="2" pos="16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56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38" y="114"/>
      </p:cViewPr>
      <p:guideLst>
        <p:guide orient="horz" pos="2235"/>
        <p:guide pos="16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265" y="1173285"/>
            <a:ext cx="4570334" cy="2495926"/>
          </a:xfrm>
        </p:spPr>
        <p:txBody>
          <a:bodyPr anchor="b"/>
          <a:lstStyle>
            <a:lvl1pPr algn="ctr">
              <a:defRPr sz="352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2108" y="3765464"/>
            <a:ext cx="4032647" cy="1730885"/>
          </a:xfrm>
        </p:spPr>
        <p:txBody>
          <a:bodyPr/>
          <a:lstStyle>
            <a:lvl1pPr marL="0" indent="0" algn="ctr">
              <a:buNone/>
              <a:defRPr sz="1411"/>
            </a:lvl1pPr>
            <a:lvl2pPr marL="268834" indent="0" algn="ctr">
              <a:buNone/>
              <a:defRPr sz="1176"/>
            </a:lvl2pPr>
            <a:lvl3pPr marL="537667" indent="0" algn="ctr">
              <a:buNone/>
              <a:defRPr sz="1058"/>
            </a:lvl3pPr>
            <a:lvl4pPr marL="806501" indent="0" algn="ctr">
              <a:buNone/>
              <a:defRPr sz="941"/>
            </a:lvl4pPr>
            <a:lvl5pPr marL="1075334" indent="0" algn="ctr">
              <a:buNone/>
              <a:defRPr sz="941"/>
            </a:lvl5pPr>
            <a:lvl6pPr marL="1344168" indent="0" algn="ctr">
              <a:buNone/>
              <a:defRPr sz="941"/>
            </a:lvl6pPr>
            <a:lvl7pPr marL="1613002" indent="0" algn="ctr">
              <a:buNone/>
              <a:defRPr sz="941"/>
            </a:lvl7pPr>
            <a:lvl8pPr marL="1881835" indent="0" algn="ctr">
              <a:buNone/>
              <a:defRPr sz="941"/>
            </a:lvl8pPr>
            <a:lvl9pPr marL="2150669" indent="0" algn="ctr">
              <a:buNone/>
              <a:defRPr sz="941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1574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4643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47818" y="381691"/>
            <a:ext cx="1159386" cy="607552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9660" y="381691"/>
            <a:ext cx="3410947" cy="607552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4743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9224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859" y="1787311"/>
            <a:ext cx="4637544" cy="2982167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859" y="4797690"/>
            <a:ext cx="4637544" cy="1568251"/>
          </a:xfrm>
        </p:spPr>
        <p:txBody>
          <a:bodyPr/>
          <a:lstStyle>
            <a:lvl1pPr marL="0" indent="0">
              <a:buNone/>
              <a:defRPr sz="1411">
                <a:solidFill>
                  <a:schemeClr val="tx1"/>
                </a:solidFill>
              </a:defRPr>
            </a:lvl1pPr>
            <a:lvl2pPr marL="26883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2pPr>
            <a:lvl3pPr marL="537667" indent="0">
              <a:buNone/>
              <a:defRPr sz="1058">
                <a:solidFill>
                  <a:schemeClr val="tx1">
                    <a:tint val="75000"/>
                  </a:schemeClr>
                </a:solidFill>
              </a:defRPr>
            </a:lvl3pPr>
            <a:lvl4pPr marL="806501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4pPr>
            <a:lvl5pPr marL="1075334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5pPr>
            <a:lvl6pPr marL="1344168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6pPr>
            <a:lvl7pPr marL="1613002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7pPr>
            <a:lvl8pPr marL="1881835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8pPr>
            <a:lvl9pPr marL="2150669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063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9659" y="1908454"/>
            <a:ext cx="2285167" cy="45487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2037" y="1908454"/>
            <a:ext cx="2285167" cy="45487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934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381693"/>
            <a:ext cx="4637544" cy="138570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360" y="1757438"/>
            <a:ext cx="2274665" cy="861293"/>
          </a:xfrm>
        </p:spPr>
        <p:txBody>
          <a:bodyPr anchor="b"/>
          <a:lstStyle>
            <a:lvl1pPr marL="0" indent="0">
              <a:buNone/>
              <a:defRPr sz="1411" b="1"/>
            </a:lvl1pPr>
            <a:lvl2pPr marL="268834" indent="0">
              <a:buNone/>
              <a:defRPr sz="1176" b="1"/>
            </a:lvl2pPr>
            <a:lvl3pPr marL="537667" indent="0">
              <a:buNone/>
              <a:defRPr sz="1058" b="1"/>
            </a:lvl3pPr>
            <a:lvl4pPr marL="806501" indent="0">
              <a:buNone/>
              <a:defRPr sz="941" b="1"/>
            </a:lvl4pPr>
            <a:lvl5pPr marL="1075334" indent="0">
              <a:buNone/>
              <a:defRPr sz="941" b="1"/>
            </a:lvl5pPr>
            <a:lvl6pPr marL="1344168" indent="0">
              <a:buNone/>
              <a:defRPr sz="941" b="1"/>
            </a:lvl6pPr>
            <a:lvl7pPr marL="1613002" indent="0">
              <a:buNone/>
              <a:defRPr sz="941" b="1"/>
            </a:lvl7pPr>
            <a:lvl8pPr marL="1881835" indent="0">
              <a:buNone/>
              <a:defRPr sz="941" b="1"/>
            </a:lvl8pPr>
            <a:lvl9pPr marL="2150669" indent="0">
              <a:buNone/>
              <a:defRPr sz="941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60" y="2618731"/>
            <a:ext cx="2274665" cy="385175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22037" y="1757438"/>
            <a:ext cx="2285867" cy="861293"/>
          </a:xfrm>
        </p:spPr>
        <p:txBody>
          <a:bodyPr anchor="b"/>
          <a:lstStyle>
            <a:lvl1pPr marL="0" indent="0">
              <a:buNone/>
              <a:defRPr sz="1411" b="1"/>
            </a:lvl1pPr>
            <a:lvl2pPr marL="268834" indent="0">
              <a:buNone/>
              <a:defRPr sz="1176" b="1"/>
            </a:lvl2pPr>
            <a:lvl3pPr marL="537667" indent="0">
              <a:buNone/>
              <a:defRPr sz="1058" b="1"/>
            </a:lvl3pPr>
            <a:lvl4pPr marL="806501" indent="0">
              <a:buNone/>
              <a:defRPr sz="941" b="1"/>
            </a:lvl4pPr>
            <a:lvl5pPr marL="1075334" indent="0">
              <a:buNone/>
              <a:defRPr sz="941" b="1"/>
            </a:lvl5pPr>
            <a:lvl6pPr marL="1344168" indent="0">
              <a:buNone/>
              <a:defRPr sz="941" b="1"/>
            </a:lvl6pPr>
            <a:lvl7pPr marL="1613002" indent="0">
              <a:buNone/>
              <a:defRPr sz="941" b="1"/>
            </a:lvl7pPr>
            <a:lvl8pPr marL="1881835" indent="0">
              <a:buNone/>
              <a:defRPr sz="941" b="1"/>
            </a:lvl8pPr>
            <a:lvl9pPr marL="2150669" indent="0">
              <a:buNone/>
              <a:defRPr sz="941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22037" y="2618731"/>
            <a:ext cx="2285867" cy="385175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639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239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7182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477943"/>
            <a:ext cx="1734178" cy="1672802"/>
          </a:xfrm>
        </p:spPr>
        <p:txBody>
          <a:bodyPr anchor="b"/>
          <a:lstStyle>
            <a:lvl1pPr>
              <a:defRPr sz="188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867" y="1032226"/>
            <a:ext cx="2722037" cy="5094743"/>
          </a:xfrm>
        </p:spPr>
        <p:txBody>
          <a:bodyPr/>
          <a:lstStyle>
            <a:lvl1pPr>
              <a:defRPr sz="1882"/>
            </a:lvl1pPr>
            <a:lvl2pPr>
              <a:defRPr sz="1646"/>
            </a:lvl2pPr>
            <a:lvl3pPr>
              <a:defRPr sz="1411"/>
            </a:lvl3pPr>
            <a:lvl4pPr>
              <a:defRPr sz="1176"/>
            </a:lvl4pPr>
            <a:lvl5pPr>
              <a:defRPr sz="1176"/>
            </a:lvl5pPr>
            <a:lvl6pPr>
              <a:defRPr sz="1176"/>
            </a:lvl6pPr>
            <a:lvl7pPr>
              <a:defRPr sz="1176"/>
            </a:lvl7pPr>
            <a:lvl8pPr>
              <a:defRPr sz="1176"/>
            </a:lvl8pPr>
            <a:lvl9pPr>
              <a:defRPr sz="117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0360" y="2150745"/>
            <a:ext cx="1734178" cy="3984521"/>
          </a:xfrm>
        </p:spPr>
        <p:txBody>
          <a:bodyPr/>
          <a:lstStyle>
            <a:lvl1pPr marL="0" indent="0">
              <a:buNone/>
              <a:defRPr sz="941"/>
            </a:lvl1pPr>
            <a:lvl2pPr marL="268834" indent="0">
              <a:buNone/>
              <a:defRPr sz="823"/>
            </a:lvl2pPr>
            <a:lvl3pPr marL="537667" indent="0">
              <a:buNone/>
              <a:defRPr sz="706"/>
            </a:lvl3pPr>
            <a:lvl4pPr marL="806501" indent="0">
              <a:buNone/>
              <a:defRPr sz="588"/>
            </a:lvl4pPr>
            <a:lvl5pPr marL="1075334" indent="0">
              <a:buNone/>
              <a:defRPr sz="588"/>
            </a:lvl5pPr>
            <a:lvl6pPr marL="1344168" indent="0">
              <a:buNone/>
              <a:defRPr sz="588"/>
            </a:lvl6pPr>
            <a:lvl7pPr marL="1613002" indent="0">
              <a:buNone/>
              <a:defRPr sz="588"/>
            </a:lvl7pPr>
            <a:lvl8pPr marL="1881835" indent="0">
              <a:buNone/>
              <a:defRPr sz="588"/>
            </a:lvl8pPr>
            <a:lvl9pPr marL="2150669" indent="0">
              <a:buNone/>
              <a:defRPr sz="588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412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477943"/>
            <a:ext cx="1734178" cy="1672802"/>
          </a:xfrm>
        </p:spPr>
        <p:txBody>
          <a:bodyPr anchor="b"/>
          <a:lstStyle>
            <a:lvl1pPr>
              <a:defRPr sz="188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867" y="1032226"/>
            <a:ext cx="2722037" cy="5094743"/>
          </a:xfrm>
        </p:spPr>
        <p:txBody>
          <a:bodyPr anchor="t"/>
          <a:lstStyle>
            <a:lvl1pPr marL="0" indent="0">
              <a:buNone/>
              <a:defRPr sz="1882"/>
            </a:lvl1pPr>
            <a:lvl2pPr marL="268834" indent="0">
              <a:buNone/>
              <a:defRPr sz="1646"/>
            </a:lvl2pPr>
            <a:lvl3pPr marL="537667" indent="0">
              <a:buNone/>
              <a:defRPr sz="1411"/>
            </a:lvl3pPr>
            <a:lvl4pPr marL="806501" indent="0">
              <a:buNone/>
              <a:defRPr sz="1176"/>
            </a:lvl4pPr>
            <a:lvl5pPr marL="1075334" indent="0">
              <a:buNone/>
              <a:defRPr sz="1176"/>
            </a:lvl5pPr>
            <a:lvl6pPr marL="1344168" indent="0">
              <a:buNone/>
              <a:defRPr sz="1176"/>
            </a:lvl6pPr>
            <a:lvl7pPr marL="1613002" indent="0">
              <a:buNone/>
              <a:defRPr sz="1176"/>
            </a:lvl7pPr>
            <a:lvl8pPr marL="1881835" indent="0">
              <a:buNone/>
              <a:defRPr sz="1176"/>
            </a:lvl8pPr>
            <a:lvl9pPr marL="2150669" indent="0">
              <a:buNone/>
              <a:defRPr sz="117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0360" y="2150745"/>
            <a:ext cx="1734178" cy="3984521"/>
          </a:xfrm>
        </p:spPr>
        <p:txBody>
          <a:bodyPr/>
          <a:lstStyle>
            <a:lvl1pPr marL="0" indent="0">
              <a:buNone/>
              <a:defRPr sz="941"/>
            </a:lvl1pPr>
            <a:lvl2pPr marL="268834" indent="0">
              <a:buNone/>
              <a:defRPr sz="823"/>
            </a:lvl2pPr>
            <a:lvl3pPr marL="537667" indent="0">
              <a:buNone/>
              <a:defRPr sz="706"/>
            </a:lvl3pPr>
            <a:lvl4pPr marL="806501" indent="0">
              <a:buNone/>
              <a:defRPr sz="588"/>
            </a:lvl4pPr>
            <a:lvl5pPr marL="1075334" indent="0">
              <a:buNone/>
              <a:defRPr sz="588"/>
            </a:lvl5pPr>
            <a:lvl6pPr marL="1344168" indent="0">
              <a:buNone/>
              <a:defRPr sz="588"/>
            </a:lvl6pPr>
            <a:lvl7pPr marL="1613002" indent="0">
              <a:buNone/>
              <a:defRPr sz="588"/>
            </a:lvl7pPr>
            <a:lvl8pPr marL="1881835" indent="0">
              <a:buNone/>
              <a:defRPr sz="588"/>
            </a:lvl8pPr>
            <a:lvl9pPr marL="2150669" indent="0">
              <a:buNone/>
              <a:defRPr sz="588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912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9660" y="381693"/>
            <a:ext cx="4637544" cy="138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9660" y="1908454"/>
            <a:ext cx="4637544" cy="454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9659" y="6644741"/>
            <a:ext cx="1209794" cy="38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BFECE-7E3A-4D49-9717-B2FAF2E6D1A5}" type="datetimeFigureOut">
              <a:rPr lang="ko-KR" altLang="en-US" smtClean="0"/>
              <a:t>2022-04-26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1086" y="6644741"/>
            <a:ext cx="1814691" cy="38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97410" y="6644741"/>
            <a:ext cx="1209794" cy="38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52B32-915A-4D38-84D3-6A194E04F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15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7667" rtl="0" eaLnBrk="1" latinLnBrk="1" hangingPunct="1">
        <a:lnSpc>
          <a:spcPct val="90000"/>
        </a:lnSpc>
        <a:spcBef>
          <a:spcPct val="0"/>
        </a:spcBef>
        <a:buNone/>
        <a:defRPr sz="25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4417" indent="-134417" algn="l" defTabSz="537667" rtl="0" eaLnBrk="1" latinLnBrk="1" hangingPunct="1">
        <a:lnSpc>
          <a:spcPct val="90000"/>
        </a:lnSpc>
        <a:spcBef>
          <a:spcPts val="588"/>
        </a:spcBef>
        <a:buFont typeface="Arial" panose="020B0604020202020204" pitchFamily="34" charset="0"/>
        <a:buChar char="•"/>
        <a:defRPr sz="1646" kern="1200">
          <a:solidFill>
            <a:schemeClr val="tx1"/>
          </a:solidFill>
          <a:latin typeface="+mn-lt"/>
          <a:ea typeface="+mn-ea"/>
          <a:cs typeface="+mn-cs"/>
        </a:defRPr>
      </a:lvl1pPr>
      <a:lvl2pPr marL="403250" indent="-134417" algn="l" defTabSz="537667" rtl="0" eaLnBrk="1" latinLnBrk="1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indent="-134417" algn="l" defTabSz="537667" rtl="0" eaLnBrk="1" latinLnBrk="1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176" kern="1200">
          <a:solidFill>
            <a:schemeClr val="tx1"/>
          </a:solidFill>
          <a:latin typeface="+mn-lt"/>
          <a:ea typeface="+mn-ea"/>
          <a:cs typeface="+mn-cs"/>
        </a:defRPr>
      </a:lvl3pPr>
      <a:lvl4pPr marL="940918" indent="-134417" algn="l" defTabSz="537667" rtl="0" eaLnBrk="1" latinLnBrk="1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4pPr>
      <a:lvl5pPr marL="1209751" indent="-134417" algn="l" defTabSz="537667" rtl="0" eaLnBrk="1" latinLnBrk="1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5pPr>
      <a:lvl6pPr marL="1478585" indent="-134417" algn="l" defTabSz="537667" rtl="0" eaLnBrk="1" latinLnBrk="1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6pPr>
      <a:lvl7pPr marL="1747418" indent="-134417" algn="l" defTabSz="537667" rtl="0" eaLnBrk="1" latinLnBrk="1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7pPr>
      <a:lvl8pPr marL="2016252" indent="-134417" algn="l" defTabSz="537667" rtl="0" eaLnBrk="1" latinLnBrk="1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8pPr>
      <a:lvl9pPr marL="2285086" indent="-134417" algn="l" defTabSz="537667" rtl="0" eaLnBrk="1" latinLnBrk="1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1pPr>
      <a:lvl2pPr marL="268834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2pPr>
      <a:lvl3pPr marL="537667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3pPr>
      <a:lvl4pPr marL="806501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4pPr>
      <a:lvl5pPr marL="1075334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5pPr>
      <a:lvl6pPr marL="1344168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6pPr>
      <a:lvl7pPr marL="1613002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7pPr>
      <a:lvl8pPr marL="1881835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8pPr>
      <a:lvl9pPr marL="2150669" algn="l" defTabSz="537667" rtl="0" eaLnBrk="1" latinLnBrk="1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그림 160" descr="텍스트, 자동차, 주차이(가) 표시된 사진&#10;&#10;자동 생성된 설명">
            <a:extLst>
              <a:ext uri="{FF2B5EF4-FFF2-40B4-BE49-F238E27FC236}">
                <a16:creationId xmlns:a16="http://schemas.microsoft.com/office/drawing/2014/main" id="{FEE7AC6E-20E4-4085-ADBB-52BDDFC09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48" y="0"/>
            <a:ext cx="5076967" cy="716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56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740DEB4E-A856-4DCA-8BBF-E27FD090D111}"/>
              </a:ext>
            </a:extLst>
          </p:cNvPr>
          <p:cNvSpPr txBox="1"/>
          <p:nvPr/>
        </p:nvSpPr>
        <p:spPr>
          <a:xfrm>
            <a:off x="426662" y="1915585"/>
            <a:ext cx="1636987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spc="-7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급속</a:t>
            </a:r>
            <a:r>
              <a:rPr sz="1050" spc="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050" spc="-7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완속</a:t>
            </a:r>
            <a:r>
              <a:rPr sz="1050" spc="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050" spc="-7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</a:t>
            </a:r>
            <a:r>
              <a:rPr sz="1050" spc="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050" spc="-9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U볼라드</a:t>
            </a:r>
            <a:endParaRPr sz="1050" dirty="0">
              <a:latin typeface="Noto Sans CJK KR Regular"/>
              <a:cs typeface="Noto Sans CJK KR Regular"/>
            </a:endParaRPr>
          </a:p>
        </p:txBody>
      </p:sp>
      <p:graphicFrame>
        <p:nvGraphicFramePr>
          <p:cNvPr id="3" name="object 9">
            <a:extLst>
              <a:ext uri="{FF2B5EF4-FFF2-40B4-BE49-F238E27FC236}">
                <a16:creationId xmlns:a16="http://schemas.microsoft.com/office/drawing/2014/main" id="{EA8DC76F-EDDB-4949-8892-4500B6D009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812120"/>
              </p:ext>
            </p:extLst>
          </p:nvPr>
        </p:nvGraphicFramePr>
        <p:xfrm>
          <a:off x="333376" y="2191752"/>
          <a:ext cx="2068090" cy="602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71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2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506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종류</a:t>
                      </a:r>
                      <a:endParaRPr sz="6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규격</a:t>
                      </a:r>
                      <a:endParaRPr sz="6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760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9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111760">
                        <a:lnSpc>
                          <a:spcPct val="100000"/>
                        </a:lnSpc>
                      </a:pPr>
                      <a:r>
                        <a:rPr sz="6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101φ</a:t>
                      </a:r>
                      <a:endParaRPr sz="6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  <a:p>
                      <a:pPr marL="100965" marR="93345" indent="1905">
                        <a:lnSpc>
                          <a:spcPct val="119000"/>
                        </a:lnSpc>
                        <a:spcBef>
                          <a:spcPts val="455"/>
                        </a:spcBef>
                      </a:pPr>
                      <a:r>
                        <a:rPr sz="6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매</a:t>
                      </a:r>
                      <a:r>
                        <a:rPr sz="6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립</a:t>
                      </a:r>
                      <a:r>
                        <a:rPr sz="6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식  </a:t>
                      </a:r>
                      <a:r>
                        <a:rPr sz="6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앙</a:t>
                      </a:r>
                      <a:r>
                        <a:rPr sz="6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카식</a:t>
                      </a:r>
                      <a:endParaRPr sz="6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257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600" spc="-7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600Ⅹ1500Ⅹ600mmⅩ2T</a:t>
                      </a:r>
                      <a:endParaRPr sz="600" dirty="0">
                        <a:latin typeface="Noto Sans CJK KR Regular"/>
                        <a:cs typeface="Noto Sans CJK KR Regular"/>
                      </a:endParaRPr>
                    </a:p>
                    <a:p>
                      <a:pPr marL="28384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600" spc="-7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600Ⅹ1200Ⅹ600mmⅩ2T</a:t>
                      </a:r>
                      <a:endParaRPr sz="600" dirty="0">
                        <a:latin typeface="Noto Sans CJK KR Regular"/>
                        <a:cs typeface="Noto Sans CJK KR Regular"/>
                      </a:endParaRPr>
                    </a:p>
                    <a:p>
                      <a:pPr marL="28194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600" spc="-7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600Ⅹ1000Ⅹ600mmⅩ2T</a:t>
                      </a:r>
                      <a:endParaRPr sz="600" dirty="0">
                        <a:latin typeface="Noto Sans CJK KR Regular"/>
                        <a:cs typeface="Noto Sans CJK KR Regular"/>
                      </a:endParaRPr>
                    </a:p>
                    <a:p>
                      <a:pPr marL="30035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600" spc="-7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600Ⅹ800Ⅹ600mmⅩ2T</a:t>
                      </a:r>
                      <a:endParaRPr sz="6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4256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object 11">
            <a:extLst>
              <a:ext uri="{FF2B5EF4-FFF2-40B4-BE49-F238E27FC236}">
                <a16:creationId xmlns:a16="http://schemas.microsoft.com/office/drawing/2014/main" id="{53910D24-B42D-4537-BDD4-7CC07CB6B2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261029"/>
              </p:ext>
            </p:extLst>
          </p:nvPr>
        </p:nvGraphicFramePr>
        <p:xfrm>
          <a:off x="2833687" y="2270233"/>
          <a:ext cx="2543174" cy="4732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9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506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종류</a:t>
                      </a:r>
                      <a:endParaRPr sz="6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규격</a:t>
                      </a:r>
                      <a:endParaRPr sz="6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760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7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111760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6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101φ</a:t>
                      </a:r>
                      <a:endParaRPr sz="6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965" marR="93345" indent="1905">
                        <a:lnSpc>
                          <a:spcPct val="119000"/>
                        </a:lnSpc>
                        <a:spcBef>
                          <a:spcPts val="620"/>
                        </a:spcBef>
                      </a:pPr>
                      <a:r>
                        <a:rPr sz="6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매</a:t>
                      </a:r>
                      <a:r>
                        <a:rPr sz="6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립</a:t>
                      </a:r>
                      <a:r>
                        <a:rPr sz="6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식  </a:t>
                      </a:r>
                      <a:r>
                        <a:rPr sz="6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앙</a:t>
                      </a:r>
                      <a:r>
                        <a:rPr sz="6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카식</a:t>
                      </a:r>
                      <a:endParaRPr sz="6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62827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8305" marR="400685" indent="177165">
                        <a:lnSpc>
                          <a:spcPct val="119000"/>
                        </a:lnSpc>
                        <a:spcBef>
                          <a:spcPts val="620"/>
                        </a:spcBef>
                      </a:pPr>
                      <a:r>
                        <a:rPr sz="600" spc="-7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700mm </a:t>
                      </a:r>
                      <a:r>
                        <a:rPr sz="600" spc="-7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endParaRPr lang="en-US" sz="600" spc="-70" dirty="0">
                        <a:solidFill>
                          <a:srgbClr val="231F20"/>
                        </a:solidFill>
                        <a:latin typeface="Noto Sans CJK KR Regular"/>
                        <a:cs typeface="Noto Sans CJK KR Regular"/>
                      </a:endParaRPr>
                    </a:p>
                    <a:p>
                      <a:pPr marL="408305" marR="400685" indent="177165">
                        <a:lnSpc>
                          <a:spcPct val="119000"/>
                        </a:lnSpc>
                        <a:spcBef>
                          <a:spcPts val="620"/>
                        </a:spcBef>
                      </a:pPr>
                      <a:r>
                        <a:rPr sz="6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5</a:t>
                      </a:r>
                      <a:r>
                        <a:rPr sz="6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0</a:t>
                      </a:r>
                      <a:r>
                        <a:rPr sz="6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0</a:t>
                      </a:r>
                      <a:r>
                        <a:rPr sz="6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</a:t>
                      </a:r>
                      <a:r>
                        <a:rPr sz="6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</a:t>
                      </a:r>
                      <a:r>
                        <a:rPr sz="6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6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/</a:t>
                      </a:r>
                      <a:r>
                        <a:rPr lang="ko-KR" altLang="en-US" sz="6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lang="en-US" altLang="ko-KR" sz="6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</a:t>
                      </a:r>
                      <a:r>
                        <a:rPr sz="6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5</a:t>
                      </a:r>
                      <a:r>
                        <a:rPr sz="6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0</a:t>
                      </a:r>
                      <a:r>
                        <a:rPr sz="6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</a:t>
                      </a:r>
                      <a:r>
                        <a:rPr sz="6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</a:t>
                      </a:r>
                      <a:endParaRPr sz="6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62827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object 12">
            <a:extLst>
              <a:ext uri="{FF2B5EF4-FFF2-40B4-BE49-F238E27FC236}">
                <a16:creationId xmlns:a16="http://schemas.microsoft.com/office/drawing/2014/main" id="{7EB799D6-48D1-458D-BD95-13A7707A4797}"/>
              </a:ext>
            </a:extLst>
          </p:cNvPr>
          <p:cNvSpPr txBox="1"/>
          <p:nvPr/>
        </p:nvSpPr>
        <p:spPr>
          <a:xfrm>
            <a:off x="2898589" y="2781794"/>
            <a:ext cx="2179985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※기타</a:t>
            </a:r>
            <a:r>
              <a:rPr sz="700" spc="9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 </a:t>
            </a:r>
            <a:r>
              <a:rPr sz="70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규격</a:t>
            </a:r>
            <a:r>
              <a:rPr sz="700" spc="95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 </a:t>
            </a:r>
            <a:r>
              <a:rPr sz="70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별도</a:t>
            </a:r>
            <a:r>
              <a:rPr sz="700" spc="9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 </a:t>
            </a:r>
            <a:r>
              <a:rPr sz="70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주문에</a:t>
            </a:r>
            <a:r>
              <a:rPr sz="700" spc="95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 </a:t>
            </a:r>
            <a:r>
              <a:rPr sz="70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따라</a:t>
            </a:r>
            <a:r>
              <a:rPr sz="700" spc="9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 </a:t>
            </a:r>
            <a:r>
              <a:rPr sz="700" dirty="0">
                <a:solidFill>
                  <a:srgbClr val="D71920"/>
                </a:solidFill>
                <a:latin typeface="Noto Sans CJK KR Regular"/>
                <a:cs typeface="Noto Sans CJK KR Regular"/>
              </a:rPr>
              <a:t>제작가능</a:t>
            </a:r>
            <a:endParaRPr sz="700" dirty="0">
              <a:latin typeface="Noto Sans CJK KR Regular"/>
              <a:cs typeface="Noto Sans CJK KR Regular"/>
            </a:endParaRP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A5D0C738-B153-425C-8F8B-F9C7CF39E10B}"/>
              </a:ext>
            </a:extLst>
          </p:cNvPr>
          <p:cNvSpPr txBox="1"/>
          <p:nvPr/>
        </p:nvSpPr>
        <p:spPr>
          <a:xfrm>
            <a:off x="272276" y="808604"/>
            <a:ext cx="19457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0" dirty="0">
                <a:solidFill>
                  <a:srgbClr val="231F20"/>
                </a:solidFill>
                <a:latin typeface="Spoqa Han Sans Neo"/>
                <a:cs typeface="Spoqa Han Sans Neo"/>
              </a:rPr>
              <a:t>스텐레스</a:t>
            </a:r>
            <a:r>
              <a:rPr sz="1200" spc="35" dirty="0">
                <a:solidFill>
                  <a:srgbClr val="231F20"/>
                </a:solidFill>
                <a:latin typeface="Spoqa Han Sans Neo"/>
                <a:cs typeface="Spoqa Han Sans Neo"/>
              </a:rPr>
              <a:t> </a:t>
            </a:r>
            <a:r>
              <a:rPr sz="1200" spc="-110" dirty="0">
                <a:solidFill>
                  <a:srgbClr val="231F20"/>
                </a:solidFill>
                <a:latin typeface="Spoqa Han Sans Neo"/>
                <a:cs typeface="Spoqa Han Sans Neo"/>
              </a:rPr>
              <a:t>볼라드</a:t>
            </a:r>
            <a:endParaRPr sz="1200" dirty="0">
              <a:latin typeface="Spoqa Han Sans Neo"/>
              <a:cs typeface="Spoqa Han Sans Neo"/>
            </a:endParaRPr>
          </a:p>
        </p:txBody>
      </p:sp>
      <p:pic>
        <p:nvPicPr>
          <p:cNvPr id="7" name="object 25">
            <a:extLst>
              <a:ext uri="{FF2B5EF4-FFF2-40B4-BE49-F238E27FC236}">
                <a16:creationId xmlns:a16="http://schemas.microsoft.com/office/drawing/2014/main" id="{CFA69BDC-D24E-4FB7-9299-1D3DE9A89AB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0876" y="1071509"/>
            <a:ext cx="1156642" cy="668914"/>
          </a:xfrm>
          <a:prstGeom prst="rect">
            <a:avLst/>
          </a:prstGeom>
        </p:spPr>
      </p:pic>
      <p:pic>
        <p:nvPicPr>
          <p:cNvPr id="8" name="object 26">
            <a:extLst>
              <a:ext uri="{FF2B5EF4-FFF2-40B4-BE49-F238E27FC236}">
                <a16:creationId xmlns:a16="http://schemas.microsoft.com/office/drawing/2014/main" id="{ACC6DA6F-6714-49F1-816F-770858DC27E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 flipH="1">
            <a:off x="3157526" y="860732"/>
            <a:ext cx="167617" cy="1141966"/>
          </a:xfrm>
          <a:prstGeom prst="rect">
            <a:avLst/>
          </a:prstGeom>
        </p:spPr>
      </p:pic>
      <p:pic>
        <p:nvPicPr>
          <p:cNvPr id="9" name="object 27">
            <a:extLst>
              <a:ext uri="{FF2B5EF4-FFF2-40B4-BE49-F238E27FC236}">
                <a16:creationId xmlns:a16="http://schemas.microsoft.com/office/drawing/2014/main" id="{9221DC35-5B2A-4589-AEF0-378DD0BE380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 flipH="1">
            <a:off x="3681799" y="1302129"/>
            <a:ext cx="262313" cy="772042"/>
          </a:xfrm>
          <a:prstGeom prst="rect">
            <a:avLst/>
          </a:prstGeom>
        </p:spPr>
      </p:pic>
      <p:pic>
        <p:nvPicPr>
          <p:cNvPr id="10" name="object 28">
            <a:extLst>
              <a:ext uri="{FF2B5EF4-FFF2-40B4-BE49-F238E27FC236}">
                <a16:creationId xmlns:a16="http://schemas.microsoft.com/office/drawing/2014/main" id="{9EEF5A0F-BABB-4642-B836-50CFED11208B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 flipH="1">
            <a:off x="4310252" y="808604"/>
            <a:ext cx="177378" cy="1191498"/>
          </a:xfrm>
          <a:prstGeom prst="rect">
            <a:avLst/>
          </a:prstGeom>
        </p:spPr>
      </p:pic>
      <p:pic>
        <p:nvPicPr>
          <p:cNvPr id="11" name="object 33">
            <a:extLst>
              <a:ext uri="{FF2B5EF4-FFF2-40B4-BE49-F238E27FC236}">
                <a16:creationId xmlns:a16="http://schemas.microsoft.com/office/drawing/2014/main" id="{2A518D03-1C46-429D-B6BF-DD052BDE6F48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9184" y="3346751"/>
            <a:ext cx="1191980" cy="871696"/>
          </a:xfrm>
          <a:prstGeom prst="rect">
            <a:avLst/>
          </a:prstGeom>
        </p:spPr>
      </p:pic>
      <p:sp>
        <p:nvSpPr>
          <p:cNvPr id="12" name="object 15">
            <a:extLst>
              <a:ext uri="{FF2B5EF4-FFF2-40B4-BE49-F238E27FC236}">
                <a16:creationId xmlns:a16="http://schemas.microsoft.com/office/drawing/2014/main" id="{598C277B-50DD-4F43-87E8-32825553FC87}"/>
              </a:ext>
            </a:extLst>
          </p:cNvPr>
          <p:cNvSpPr txBox="1"/>
          <p:nvPr/>
        </p:nvSpPr>
        <p:spPr>
          <a:xfrm>
            <a:off x="426662" y="3022418"/>
            <a:ext cx="15970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231F20"/>
                </a:solidFill>
                <a:latin typeface="Spoqa Han Sans Neo"/>
                <a:cs typeface="Spoqa Han Sans Neo"/>
              </a:rPr>
              <a:t>CB-TYPE</a:t>
            </a:r>
            <a:r>
              <a:rPr sz="1200" spc="70" dirty="0">
                <a:solidFill>
                  <a:srgbClr val="231F20"/>
                </a:solidFill>
                <a:latin typeface="Spoqa Han Sans Neo"/>
                <a:cs typeface="Spoqa Han Sans Neo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Spoqa Han Sans Neo"/>
                <a:cs typeface="Spoqa Han Sans Neo"/>
              </a:rPr>
              <a:t>CABLE</a:t>
            </a:r>
            <a:endParaRPr sz="1200" dirty="0">
              <a:latin typeface="Spoqa Han Sans Neo"/>
              <a:cs typeface="Spoqa Han Sans Neo"/>
            </a:endParaRPr>
          </a:p>
        </p:txBody>
      </p:sp>
      <p:pic>
        <p:nvPicPr>
          <p:cNvPr id="13" name="object 31">
            <a:extLst>
              <a:ext uri="{FF2B5EF4-FFF2-40B4-BE49-F238E27FC236}">
                <a16:creationId xmlns:a16="http://schemas.microsoft.com/office/drawing/2014/main" id="{9EDB8A82-F2CB-4C2C-9E4E-7A8560CC5CB6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55601" y="3389807"/>
            <a:ext cx="300099" cy="868372"/>
          </a:xfrm>
          <a:prstGeom prst="rect">
            <a:avLst/>
          </a:prstGeom>
        </p:spPr>
      </p:pic>
      <p:pic>
        <p:nvPicPr>
          <p:cNvPr id="14" name="object 32">
            <a:extLst>
              <a:ext uri="{FF2B5EF4-FFF2-40B4-BE49-F238E27FC236}">
                <a16:creationId xmlns:a16="http://schemas.microsoft.com/office/drawing/2014/main" id="{56E9DEC9-5656-4934-9C8C-4FE24024044F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884624" y="3342325"/>
            <a:ext cx="1302563" cy="977308"/>
          </a:xfrm>
          <a:prstGeom prst="rect">
            <a:avLst/>
          </a:prstGeom>
        </p:spPr>
      </p:pic>
      <p:sp>
        <p:nvSpPr>
          <p:cNvPr id="15" name="object 12">
            <a:extLst>
              <a:ext uri="{FF2B5EF4-FFF2-40B4-BE49-F238E27FC236}">
                <a16:creationId xmlns:a16="http://schemas.microsoft.com/office/drawing/2014/main" id="{BC33028A-CE6C-4B2F-94F6-76361A8FBE9E}"/>
              </a:ext>
            </a:extLst>
          </p:cNvPr>
          <p:cNvSpPr txBox="1"/>
          <p:nvPr/>
        </p:nvSpPr>
        <p:spPr>
          <a:xfrm>
            <a:off x="2944221" y="3025824"/>
            <a:ext cx="3133851" cy="219291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sz="1200" spc="70" dirty="0">
                <a:solidFill>
                  <a:srgbClr val="231F20"/>
                </a:solidFill>
                <a:latin typeface="Spoqa Han Sans Neo"/>
                <a:cs typeface="Spoqa Han Sans Neo"/>
              </a:rPr>
              <a:t>C-TYPE</a:t>
            </a:r>
            <a:r>
              <a:rPr sz="1200" spc="55" dirty="0">
                <a:solidFill>
                  <a:srgbClr val="231F20"/>
                </a:solidFill>
                <a:latin typeface="Spoqa Han Sans Neo"/>
                <a:cs typeface="Spoqa Han Sans Neo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Spoqa Han Sans Neo"/>
                <a:cs typeface="Spoqa Han Sans Neo"/>
              </a:rPr>
              <a:t>CABLE</a:t>
            </a:r>
            <a:r>
              <a:rPr lang="en-US" sz="1200" spc="10" dirty="0">
                <a:solidFill>
                  <a:srgbClr val="231F20"/>
                </a:solidFill>
                <a:latin typeface="Spoqa Han Sans Neo"/>
                <a:cs typeface="Spoqa Han Sans Neo"/>
              </a:rPr>
              <a:t> </a:t>
            </a:r>
            <a:r>
              <a:rPr sz="1100" spc="-6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(5m,</a:t>
            </a:r>
            <a:r>
              <a:rPr sz="1100" spc="11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7m,</a:t>
            </a:r>
            <a:r>
              <a:rPr sz="1100" spc="114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100" spc="-6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10m,</a:t>
            </a:r>
            <a:r>
              <a:rPr sz="1100" spc="114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15m)</a:t>
            </a:r>
            <a:endParaRPr sz="1100" dirty="0">
              <a:latin typeface="Noto Sans CJK KR Regular"/>
              <a:cs typeface="Noto Sans CJK KR Regular"/>
            </a:endParaRP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id="{F3810A35-EE66-4260-BA8E-214948F9174B}"/>
              </a:ext>
            </a:extLst>
          </p:cNvPr>
          <p:cNvSpPr txBox="1"/>
          <p:nvPr/>
        </p:nvSpPr>
        <p:spPr>
          <a:xfrm>
            <a:off x="475353" y="4403546"/>
            <a:ext cx="58153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0" dirty="0">
                <a:solidFill>
                  <a:srgbClr val="231F20"/>
                </a:solidFill>
                <a:latin typeface="Spoqa Han Sans Neo"/>
                <a:cs typeface="Spoqa Han Sans Neo"/>
              </a:rPr>
              <a:t>전기차</a:t>
            </a:r>
            <a:r>
              <a:rPr sz="1200" spc="110" dirty="0">
                <a:solidFill>
                  <a:srgbClr val="231F20"/>
                </a:solidFill>
                <a:latin typeface="Spoqa Han Sans Neo"/>
                <a:cs typeface="Spoqa Han Sans Neo"/>
              </a:rPr>
              <a:t> </a:t>
            </a:r>
            <a:r>
              <a:rPr sz="1200" spc="-100" dirty="0">
                <a:solidFill>
                  <a:srgbClr val="231F20"/>
                </a:solidFill>
                <a:latin typeface="Spoqa Han Sans Neo"/>
                <a:cs typeface="Spoqa Han Sans Neo"/>
              </a:rPr>
              <a:t>충전부스</a:t>
            </a:r>
            <a:r>
              <a:rPr sz="1200" spc="295" dirty="0">
                <a:solidFill>
                  <a:srgbClr val="231F20"/>
                </a:solidFill>
                <a:latin typeface="Spoqa Han Sans Neo"/>
                <a:cs typeface="Spoqa Han Sans Neo"/>
              </a:rPr>
              <a:t> </a:t>
            </a:r>
            <a:r>
              <a:rPr sz="1400" spc="-8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[특징]</a:t>
            </a:r>
            <a:r>
              <a:rPr sz="1400" spc="11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400" spc="-104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서버연동</a:t>
            </a:r>
            <a:r>
              <a:rPr sz="1400" spc="11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400" spc="-11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LED표출(해당위치의</a:t>
            </a:r>
            <a:r>
              <a:rPr sz="1400" spc="11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400" spc="-8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온도/습도/미세먼지,</a:t>
            </a:r>
            <a:r>
              <a:rPr sz="1400" spc="11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400" spc="-104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충전기</a:t>
            </a:r>
            <a:r>
              <a:rPr sz="1400" spc="11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400" spc="-8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상태,</a:t>
            </a:r>
            <a:r>
              <a:rPr sz="1400" spc="11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400" spc="-112" baseline="25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주의사항)</a:t>
            </a:r>
            <a:endParaRPr sz="1400" baseline="2525" dirty="0">
              <a:latin typeface="Noto Sans CJK KR Regular"/>
              <a:cs typeface="Noto Sans CJK KR Regular"/>
            </a:endParaRPr>
          </a:p>
        </p:txBody>
      </p:sp>
      <p:pic>
        <p:nvPicPr>
          <p:cNvPr id="17" name="object 12">
            <a:extLst>
              <a:ext uri="{FF2B5EF4-FFF2-40B4-BE49-F238E27FC236}">
                <a16:creationId xmlns:a16="http://schemas.microsoft.com/office/drawing/2014/main" id="{539087D3-D06A-4C5F-A383-00769DE83687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9184" y="4688746"/>
            <a:ext cx="793254" cy="2124227"/>
          </a:xfrm>
          <a:prstGeom prst="rect">
            <a:avLst/>
          </a:prstGeom>
        </p:spPr>
      </p:pic>
      <p:pic>
        <p:nvPicPr>
          <p:cNvPr id="19" name="object 20">
            <a:extLst>
              <a:ext uri="{FF2B5EF4-FFF2-40B4-BE49-F238E27FC236}">
                <a16:creationId xmlns:a16="http://schemas.microsoft.com/office/drawing/2014/main" id="{AD297EEF-599C-46B3-9798-D1ADE68DC13A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023687" y="4709163"/>
            <a:ext cx="972916" cy="2153062"/>
          </a:xfrm>
          <a:prstGeom prst="rect">
            <a:avLst/>
          </a:prstGeom>
        </p:spPr>
      </p:pic>
      <p:sp>
        <p:nvSpPr>
          <p:cNvPr id="20" name="object 22">
            <a:extLst>
              <a:ext uri="{FF2B5EF4-FFF2-40B4-BE49-F238E27FC236}">
                <a16:creationId xmlns:a16="http://schemas.microsoft.com/office/drawing/2014/main" id="{280AF2B6-00BD-4102-ADD7-2FFDA42020A7}"/>
              </a:ext>
            </a:extLst>
          </p:cNvPr>
          <p:cNvSpPr txBox="1"/>
          <p:nvPr/>
        </p:nvSpPr>
        <p:spPr>
          <a:xfrm>
            <a:off x="629184" y="6941903"/>
            <a:ext cx="1115695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spc="-7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스탠드형</a:t>
            </a:r>
            <a:r>
              <a:rPr sz="1050" spc="2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050" spc="-8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충전부스</a:t>
            </a:r>
            <a:endParaRPr sz="1050">
              <a:latin typeface="Noto Sans CJK KR Regular"/>
              <a:cs typeface="Noto Sans CJK KR Regular"/>
            </a:endParaRPr>
          </a:p>
        </p:txBody>
      </p:sp>
      <p:sp>
        <p:nvSpPr>
          <p:cNvPr id="22" name="object 28">
            <a:extLst>
              <a:ext uri="{FF2B5EF4-FFF2-40B4-BE49-F238E27FC236}">
                <a16:creationId xmlns:a16="http://schemas.microsoft.com/office/drawing/2014/main" id="{FE09C825-487D-4E80-9260-89D4FE3FC64E}"/>
              </a:ext>
            </a:extLst>
          </p:cNvPr>
          <p:cNvSpPr txBox="1"/>
          <p:nvPr/>
        </p:nvSpPr>
        <p:spPr>
          <a:xfrm>
            <a:off x="2060357" y="6905219"/>
            <a:ext cx="1073785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spc="-7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스마트</a:t>
            </a:r>
            <a:r>
              <a:rPr sz="1050" spc="1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050" spc="-8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충전부스B</a:t>
            </a:r>
            <a:endParaRPr sz="1050" dirty="0">
              <a:latin typeface="Noto Sans CJK KR Regular"/>
              <a:cs typeface="Noto Sans CJK KR Regular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32BEC9-2BDC-4982-A756-FA7A75088121}"/>
              </a:ext>
            </a:extLst>
          </p:cNvPr>
          <p:cNvSpPr txBox="1"/>
          <p:nvPr/>
        </p:nvSpPr>
        <p:spPr>
          <a:xfrm>
            <a:off x="0" y="374110"/>
            <a:ext cx="522726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설치 부속자재</a:t>
            </a:r>
          </a:p>
        </p:txBody>
      </p:sp>
      <p:pic>
        <p:nvPicPr>
          <p:cNvPr id="24" name="object 21">
            <a:extLst>
              <a:ext uri="{FF2B5EF4-FFF2-40B4-BE49-F238E27FC236}">
                <a16:creationId xmlns:a16="http://schemas.microsoft.com/office/drawing/2014/main" id="{07C39537-4E4E-4BAE-AFAC-1C65723EB542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494775" y="4733299"/>
            <a:ext cx="1539625" cy="2001951"/>
          </a:xfrm>
          <a:prstGeom prst="rect">
            <a:avLst/>
          </a:prstGeom>
        </p:spPr>
      </p:pic>
      <p:sp>
        <p:nvSpPr>
          <p:cNvPr id="25" name="object 29">
            <a:extLst>
              <a:ext uri="{FF2B5EF4-FFF2-40B4-BE49-F238E27FC236}">
                <a16:creationId xmlns:a16="http://schemas.microsoft.com/office/drawing/2014/main" id="{35EBA01C-28CD-4720-ACA1-9A7FEC7C7C49}"/>
              </a:ext>
            </a:extLst>
          </p:cNvPr>
          <p:cNvSpPr txBox="1"/>
          <p:nvPr/>
        </p:nvSpPr>
        <p:spPr>
          <a:xfrm>
            <a:off x="3884624" y="6905219"/>
            <a:ext cx="943610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spc="-7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급속</a:t>
            </a:r>
            <a:r>
              <a:rPr sz="1050" spc="1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1050" spc="-8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충전부스B</a:t>
            </a:r>
            <a:endParaRPr sz="1050" dirty="0">
              <a:latin typeface="Noto Sans CJK KR Regular"/>
              <a:cs typeface="Noto Sans CJK KR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1212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2D6452B-A1C5-448A-AF47-0B6C1B28CF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8"/>
          <a:stretch/>
        </p:blipFill>
        <p:spPr>
          <a:xfrm>
            <a:off x="138223" y="762105"/>
            <a:ext cx="3328293" cy="450036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E947B34-C099-4E29-AD48-FCF9684ACA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17"/>
          <a:stretch/>
        </p:blipFill>
        <p:spPr>
          <a:xfrm>
            <a:off x="1802369" y="3276837"/>
            <a:ext cx="3328293" cy="37180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F6DB68-EB0F-41A7-969D-1956FEDA6B31}"/>
              </a:ext>
            </a:extLst>
          </p:cNvPr>
          <p:cNvSpPr txBox="1"/>
          <p:nvPr/>
        </p:nvSpPr>
        <p:spPr>
          <a:xfrm>
            <a:off x="0" y="888"/>
            <a:ext cx="5227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특허 및 등록</a:t>
            </a:r>
            <a:r>
              <a:rPr lang="en-US" altLang="ko-KR" dirty="0"/>
              <a:t> / </a:t>
            </a:r>
            <a:r>
              <a:rPr lang="ko-KR" altLang="en-US" dirty="0"/>
              <a:t>안전인증</a:t>
            </a:r>
          </a:p>
        </p:txBody>
      </p:sp>
    </p:spTree>
    <p:extLst>
      <p:ext uri="{BB962C8B-B14F-4D97-AF65-F5344CB8AC3E}">
        <p14:creationId xmlns:p14="http://schemas.microsoft.com/office/powerpoint/2010/main" val="3806070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전자기기, 스크린샷이(가) 표시된 사진&#10;&#10;자동 생성된 설명">
            <a:extLst>
              <a:ext uri="{FF2B5EF4-FFF2-40B4-BE49-F238E27FC236}">
                <a16:creationId xmlns:a16="http://schemas.microsoft.com/office/drawing/2014/main" id="{F71F3EF6-A75B-4D21-BD0A-DBFDA2AAB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7" y="0"/>
            <a:ext cx="5079329" cy="716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68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2CB3F4C-17F1-4252-A8FE-A67DF2ACD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7" y="0"/>
            <a:ext cx="5079329" cy="716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98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16498F-B896-457F-B0B7-C294FF951AA9}"/>
              </a:ext>
            </a:extLst>
          </p:cNvPr>
          <p:cNvSpPr txBox="1"/>
          <p:nvPr/>
        </p:nvSpPr>
        <p:spPr>
          <a:xfrm>
            <a:off x="0" y="375336"/>
            <a:ext cx="339178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완전개방용 </a:t>
            </a:r>
            <a:r>
              <a:rPr lang="ko-KR" altLang="en-US" dirty="0" err="1"/>
              <a:t>완속</a:t>
            </a:r>
            <a:r>
              <a:rPr lang="en-US" altLang="ko-KR" dirty="0"/>
              <a:t>(7kw)</a:t>
            </a:r>
            <a:endParaRPr lang="ko-KR" altLang="en-US" dirty="0"/>
          </a:p>
        </p:txBody>
      </p:sp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4F375B27-CEA9-4AAA-B404-18C918A19C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335551"/>
              </p:ext>
            </p:extLst>
          </p:nvPr>
        </p:nvGraphicFramePr>
        <p:xfrm>
          <a:off x="753481" y="4547890"/>
          <a:ext cx="2520315" cy="2009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항목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사양</a:t>
                      </a:r>
                      <a:r>
                        <a:rPr sz="700" spc="-2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(7kW-1CH)</a:t>
                      </a:r>
                      <a:endParaRPr sz="700" dirty="0">
                        <a:solidFill>
                          <a:srgbClr val="FF0000"/>
                        </a:solidFill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제품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크기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W294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D140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H480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표시장치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7인치/8인치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터치방식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TFT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LCD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커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넥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타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C-Type,</a:t>
                      </a:r>
                      <a:r>
                        <a:rPr sz="700" spc="1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AC</a:t>
                      </a:r>
                      <a:r>
                        <a:rPr sz="700" spc="2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220V(옵션)</a:t>
                      </a:r>
                      <a:endParaRPr sz="700" dirty="0">
                        <a:solidFill>
                          <a:srgbClr val="FF0000"/>
                        </a:solidFill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사용방법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메뉴기반의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터치스크린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자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인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6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RFID(부분개방),</a:t>
                      </a:r>
                      <a:r>
                        <a:rPr sz="700" spc="3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RFID/IC</a:t>
                      </a:r>
                      <a:r>
                        <a:rPr sz="700" spc="3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카드(완전개방)</a:t>
                      </a:r>
                      <a:endParaRPr sz="700" dirty="0">
                        <a:solidFill>
                          <a:srgbClr val="FF0000"/>
                        </a:solidFill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AC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220V±10%,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32A,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7kW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단상AC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32A,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7kW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전압/전류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±1%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동작온도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R="2222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-20~50°C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압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단락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등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급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IP44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object 11">
            <a:extLst>
              <a:ext uri="{FF2B5EF4-FFF2-40B4-BE49-F238E27FC236}">
                <a16:creationId xmlns:a16="http://schemas.microsoft.com/office/drawing/2014/main" id="{760DF3A0-1DC2-4233-99E7-3D4DB19826D8}"/>
              </a:ext>
            </a:extLst>
          </p:cNvPr>
          <p:cNvSpPr txBox="1"/>
          <p:nvPr/>
        </p:nvSpPr>
        <p:spPr>
          <a:xfrm>
            <a:off x="753481" y="4319296"/>
            <a:ext cx="360045" cy="165735"/>
          </a:xfrm>
          <a:prstGeom prst="rect">
            <a:avLst/>
          </a:prstGeom>
          <a:solidFill>
            <a:srgbClr val="0097D6"/>
          </a:solidFill>
        </p:spPr>
        <p:txBody>
          <a:bodyPr vert="horz" wrap="square" lIns="0" tIns="0" rIns="0" bIns="0" rtlCol="0">
            <a:spAutoFit/>
          </a:bodyPr>
          <a:lstStyle/>
          <a:p>
            <a:pPr marL="63500">
              <a:lnSpc>
                <a:spcPts val="1150"/>
              </a:lnSpc>
            </a:pPr>
            <a:r>
              <a:rPr sz="1000" spc="-1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제원</a:t>
            </a:r>
            <a:endParaRPr sz="1000" dirty="0">
              <a:latin typeface="Noto Sans CJK KR Regular"/>
              <a:cs typeface="Noto Sans CJK KR Regular"/>
            </a:endParaRP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257EA7F2-DF09-4F7F-AB49-51958747C2F4}"/>
              </a:ext>
            </a:extLst>
          </p:cNvPr>
          <p:cNvSpPr txBox="1"/>
          <p:nvPr/>
        </p:nvSpPr>
        <p:spPr>
          <a:xfrm>
            <a:off x="751386" y="2480791"/>
            <a:ext cx="1146175" cy="170180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16839" indent="-79375">
              <a:lnSpc>
                <a:spcPct val="100000"/>
              </a:lnSpc>
              <a:spcBef>
                <a:spcPts val="2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네트워크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기반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원격제어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실시간충전요금계산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서버연동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및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프리모드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장애표시팝업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과전류/과열감지</a:t>
            </a:r>
            <a:r>
              <a:rPr sz="850" spc="2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팝업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디버그모드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비상스위치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안드로이드운영체제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600</a:t>
            </a:r>
            <a:r>
              <a:rPr sz="850" spc="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cd</a:t>
            </a:r>
            <a:r>
              <a:rPr sz="850" spc="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TFT</a:t>
            </a:r>
            <a:r>
              <a:rPr sz="850" spc="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LCD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터치스크린방식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5" dirty="0">
                <a:solidFill>
                  <a:srgbClr val="034EA2"/>
                </a:solidFill>
                <a:latin typeface="Noto Sans CJK KR Regular"/>
                <a:cs typeface="Noto Sans CJK KR Regular"/>
              </a:rPr>
              <a:t>스탠드형(옵션)</a:t>
            </a:r>
            <a:endParaRPr sz="850" dirty="0">
              <a:latin typeface="Noto Sans CJK KR Regular"/>
              <a:cs typeface="Noto Sans CJK KR Regular"/>
            </a:endParaRPr>
          </a:p>
        </p:txBody>
      </p:sp>
      <p:sp>
        <p:nvSpPr>
          <p:cNvPr id="6" name="object 15">
            <a:extLst>
              <a:ext uri="{FF2B5EF4-FFF2-40B4-BE49-F238E27FC236}">
                <a16:creationId xmlns:a16="http://schemas.microsoft.com/office/drawing/2014/main" id="{12F46144-14FF-4A70-AE63-81DAD5EE9E73}"/>
              </a:ext>
            </a:extLst>
          </p:cNvPr>
          <p:cNvSpPr txBox="1"/>
          <p:nvPr/>
        </p:nvSpPr>
        <p:spPr>
          <a:xfrm>
            <a:off x="798489" y="2294942"/>
            <a:ext cx="360045" cy="165735"/>
          </a:xfrm>
          <a:prstGeom prst="rect">
            <a:avLst/>
          </a:prstGeom>
          <a:solidFill>
            <a:srgbClr val="ED1A3A"/>
          </a:solidFill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50"/>
              </a:lnSpc>
            </a:pPr>
            <a:r>
              <a:rPr sz="1000" spc="-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특징</a:t>
            </a:r>
            <a:endParaRPr sz="1000">
              <a:latin typeface="Noto Sans CJK KR Regular"/>
              <a:cs typeface="Noto Sans CJK KR Regular"/>
            </a:endParaRPr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D7173509-39A1-45D3-BF72-9FE19ABE6E4D}"/>
              </a:ext>
            </a:extLst>
          </p:cNvPr>
          <p:cNvSpPr txBox="1"/>
          <p:nvPr/>
        </p:nvSpPr>
        <p:spPr>
          <a:xfrm>
            <a:off x="1367649" y="2264835"/>
            <a:ext cx="122872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spc="-50" dirty="0">
                <a:solidFill>
                  <a:srgbClr val="FFFFFF"/>
                </a:solidFill>
                <a:latin typeface="Spoqa Han Sans Neo"/>
                <a:cs typeface="Spoqa Han Sans Neo"/>
              </a:rPr>
              <a:t>7kW</a:t>
            </a:r>
            <a:r>
              <a:rPr sz="1100" spc="45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55" dirty="0">
                <a:solidFill>
                  <a:srgbClr val="FFFFFF"/>
                </a:solidFill>
                <a:latin typeface="Spoqa Han Sans Neo"/>
                <a:cs typeface="Spoqa Han Sans Neo"/>
              </a:rPr>
              <a:t>완전개방</a:t>
            </a:r>
            <a:r>
              <a:rPr sz="1100" spc="5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60" dirty="0">
                <a:solidFill>
                  <a:srgbClr val="FFFFFF"/>
                </a:solidFill>
                <a:latin typeface="Spoqa Han Sans Neo"/>
                <a:cs typeface="Spoqa Han Sans Neo"/>
              </a:rPr>
              <a:t>벽부형</a:t>
            </a:r>
            <a:endParaRPr sz="1100">
              <a:latin typeface="Spoqa Han Sans Neo"/>
              <a:cs typeface="Spoqa Han Sans Neo"/>
            </a:endParaRPr>
          </a:p>
        </p:txBody>
      </p:sp>
      <p:pic>
        <p:nvPicPr>
          <p:cNvPr id="9" name="object 36">
            <a:extLst>
              <a:ext uri="{FF2B5EF4-FFF2-40B4-BE49-F238E27FC236}">
                <a16:creationId xmlns:a16="http://schemas.microsoft.com/office/drawing/2014/main" id="{40823433-600C-4F80-8EE3-BACD6B9EDF8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48224" y="1416239"/>
            <a:ext cx="1538287" cy="27087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EDCF9E-4A4E-4772-92C8-242403EB8B98}"/>
              </a:ext>
            </a:extLst>
          </p:cNvPr>
          <p:cNvSpPr txBox="1"/>
          <p:nvPr/>
        </p:nvSpPr>
        <p:spPr>
          <a:xfrm>
            <a:off x="0" y="1016"/>
            <a:ext cx="1246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제품소개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45620C-E60C-43AD-9C1E-F68F57BC6235}"/>
              </a:ext>
            </a:extLst>
          </p:cNvPr>
          <p:cNvSpPr txBox="1"/>
          <p:nvPr/>
        </p:nvSpPr>
        <p:spPr>
          <a:xfrm>
            <a:off x="-30798" y="764409"/>
            <a:ext cx="27105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/>
              <a:t>CS500A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7F4D6E-73F8-45F8-B0F7-DD3A2E7B3D5E}"/>
              </a:ext>
            </a:extLst>
          </p:cNvPr>
          <p:cNvSpPr txBox="1"/>
          <p:nvPr/>
        </p:nvSpPr>
        <p:spPr>
          <a:xfrm>
            <a:off x="4981136" y="1838325"/>
            <a:ext cx="1314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>
                <a:solidFill>
                  <a:srgbClr val="FF0000"/>
                </a:solidFill>
              </a:rPr>
              <a:t>이미지교체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DFBDF1-D75E-42EF-A7E5-01F2B7BA2648}"/>
              </a:ext>
            </a:extLst>
          </p:cNvPr>
          <p:cNvSpPr txBox="1"/>
          <p:nvPr/>
        </p:nvSpPr>
        <p:spPr>
          <a:xfrm>
            <a:off x="4541654" y="953704"/>
            <a:ext cx="7549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solidFill>
                  <a:srgbClr val="FF0000"/>
                </a:solidFill>
              </a:rPr>
              <a:t>등록제품</a:t>
            </a:r>
          </a:p>
        </p:txBody>
      </p:sp>
      <p:pic>
        <p:nvPicPr>
          <p:cNvPr id="13" name="Picture 2" descr="조달청 로고">
            <a:extLst>
              <a:ext uri="{FF2B5EF4-FFF2-40B4-BE49-F238E27FC236}">
                <a16:creationId xmlns:a16="http://schemas.microsoft.com/office/drawing/2014/main" id="{FEBCEB62-165F-4255-B54A-0B35B001D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008" y="916526"/>
            <a:ext cx="733646" cy="32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A669045F-0767-4281-B453-248580C4DBF0}"/>
              </a:ext>
            </a:extLst>
          </p:cNvPr>
          <p:cNvSpPr/>
          <p:nvPr/>
        </p:nvSpPr>
        <p:spPr>
          <a:xfrm>
            <a:off x="3642829" y="842348"/>
            <a:ext cx="1653736" cy="4762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object 17">
            <a:extLst>
              <a:ext uri="{FF2B5EF4-FFF2-40B4-BE49-F238E27FC236}">
                <a16:creationId xmlns:a16="http://schemas.microsoft.com/office/drawing/2014/main" id="{366631CE-D532-4B0F-8289-67A0A6EA6706}"/>
              </a:ext>
            </a:extLst>
          </p:cNvPr>
          <p:cNvSpPr/>
          <p:nvPr/>
        </p:nvSpPr>
        <p:spPr>
          <a:xfrm>
            <a:off x="771924" y="1875762"/>
            <a:ext cx="1481455" cy="165735"/>
          </a:xfrm>
          <a:custGeom>
            <a:avLst/>
            <a:gdLst/>
            <a:ahLst/>
            <a:cxnLst/>
            <a:rect l="l" t="t" r="r" b="b"/>
            <a:pathLst>
              <a:path w="1481455" h="165735">
                <a:moveTo>
                  <a:pt x="1398447" y="0"/>
                </a:moveTo>
                <a:lnTo>
                  <a:pt x="82816" y="0"/>
                </a:lnTo>
                <a:lnTo>
                  <a:pt x="50583" y="6507"/>
                </a:lnTo>
                <a:lnTo>
                  <a:pt x="24258" y="24253"/>
                </a:lnTo>
                <a:lnTo>
                  <a:pt x="6508" y="50577"/>
                </a:lnTo>
                <a:lnTo>
                  <a:pt x="0" y="82816"/>
                </a:lnTo>
                <a:lnTo>
                  <a:pt x="6508" y="115048"/>
                </a:lnTo>
                <a:lnTo>
                  <a:pt x="24258" y="141368"/>
                </a:lnTo>
                <a:lnTo>
                  <a:pt x="50583" y="159113"/>
                </a:lnTo>
                <a:lnTo>
                  <a:pt x="82816" y="165620"/>
                </a:lnTo>
                <a:lnTo>
                  <a:pt x="1398447" y="165620"/>
                </a:lnTo>
                <a:lnTo>
                  <a:pt x="1430681" y="159113"/>
                </a:lnTo>
                <a:lnTo>
                  <a:pt x="1457005" y="141368"/>
                </a:lnTo>
                <a:lnTo>
                  <a:pt x="1474755" y="115048"/>
                </a:lnTo>
                <a:lnTo>
                  <a:pt x="1481264" y="82816"/>
                </a:lnTo>
                <a:lnTo>
                  <a:pt x="1474755" y="50577"/>
                </a:lnTo>
                <a:lnTo>
                  <a:pt x="1457005" y="24253"/>
                </a:lnTo>
                <a:lnTo>
                  <a:pt x="1430681" y="6507"/>
                </a:lnTo>
                <a:lnTo>
                  <a:pt x="1398447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8">
            <a:extLst>
              <a:ext uri="{FF2B5EF4-FFF2-40B4-BE49-F238E27FC236}">
                <a16:creationId xmlns:a16="http://schemas.microsoft.com/office/drawing/2014/main" id="{3647A65D-6AB7-4BA7-BFB6-6E20D90001D9}"/>
              </a:ext>
            </a:extLst>
          </p:cNvPr>
          <p:cNvSpPr txBox="1"/>
          <p:nvPr/>
        </p:nvSpPr>
        <p:spPr>
          <a:xfrm>
            <a:off x="892892" y="1846306"/>
            <a:ext cx="122872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spc="-50" dirty="0">
                <a:solidFill>
                  <a:srgbClr val="FFFFFF"/>
                </a:solidFill>
                <a:latin typeface="Spoqa Han Sans Neo"/>
                <a:cs typeface="Spoqa Han Sans Neo"/>
              </a:rPr>
              <a:t>7kW</a:t>
            </a:r>
            <a:r>
              <a:rPr sz="1100" spc="45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55" dirty="0">
                <a:solidFill>
                  <a:srgbClr val="FFFFFF"/>
                </a:solidFill>
                <a:latin typeface="Spoqa Han Sans Neo"/>
                <a:cs typeface="Spoqa Han Sans Neo"/>
              </a:rPr>
              <a:t>완전개방</a:t>
            </a:r>
            <a:r>
              <a:rPr sz="1100" spc="5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60" dirty="0">
                <a:solidFill>
                  <a:srgbClr val="FFFFFF"/>
                </a:solidFill>
                <a:latin typeface="Spoqa Han Sans Neo"/>
                <a:cs typeface="Spoqa Han Sans Neo"/>
              </a:rPr>
              <a:t>벽부형</a:t>
            </a:r>
            <a:endParaRPr sz="1100" dirty="0">
              <a:latin typeface="Spoqa Han Sans Neo"/>
              <a:cs typeface="Spoqa Han Sans Neo"/>
            </a:endParaRPr>
          </a:p>
        </p:txBody>
      </p:sp>
      <p:pic>
        <p:nvPicPr>
          <p:cNvPr id="18" name="그림 17" descr="텍스트, 전자기기이(가) 표시된 사진&#10;&#10;자동 생성된 설명">
            <a:extLst>
              <a:ext uri="{FF2B5EF4-FFF2-40B4-BE49-F238E27FC236}">
                <a16:creationId xmlns:a16="http://schemas.microsoft.com/office/drawing/2014/main" id="{33DBF2D8-E6FA-496D-ABC9-0AC18DF2C2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374" y="1431137"/>
            <a:ext cx="2410161" cy="28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9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E58054-03E8-4887-82A4-66E5BFCCA963}"/>
              </a:ext>
            </a:extLst>
          </p:cNvPr>
          <p:cNvSpPr txBox="1"/>
          <p:nvPr/>
        </p:nvSpPr>
        <p:spPr>
          <a:xfrm>
            <a:off x="0" y="374110"/>
            <a:ext cx="3668232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완전개방용 </a:t>
            </a:r>
            <a:r>
              <a:rPr lang="ko-KR" altLang="en-US" dirty="0" err="1"/>
              <a:t>완속</a:t>
            </a:r>
            <a:r>
              <a:rPr lang="en-US" altLang="ko-KR" dirty="0"/>
              <a:t>(14kw)</a:t>
            </a:r>
            <a:endParaRPr lang="ko-KR" altLang="en-US" dirty="0"/>
          </a:p>
        </p:txBody>
      </p:sp>
      <p:sp>
        <p:nvSpPr>
          <p:cNvPr id="3" name="object 14">
            <a:extLst>
              <a:ext uri="{FF2B5EF4-FFF2-40B4-BE49-F238E27FC236}">
                <a16:creationId xmlns:a16="http://schemas.microsoft.com/office/drawing/2014/main" id="{6B379ECA-DECE-4A6A-B3BB-672A7E664650}"/>
              </a:ext>
            </a:extLst>
          </p:cNvPr>
          <p:cNvSpPr txBox="1"/>
          <p:nvPr/>
        </p:nvSpPr>
        <p:spPr>
          <a:xfrm>
            <a:off x="818419" y="2746605"/>
            <a:ext cx="1126490" cy="170180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99060" indent="-60960">
              <a:lnSpc>
                <a:spcPct val="100000"/>
              </a:lnSpc>
              <a:spcBef>
                <a:spcPts val="2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네트워크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기반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원격제어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실시간</a:t>
            </a:r>
            <a:r>
              <a:rPr sz="850" spc="1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충전요금계산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서버연동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및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프리모드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장애표시</a:t>
            </a:r>
            <a:r>
              <a:rPr sz="850" spc="1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팝업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과전류/과열감지</a:t>
            </a:r>
            <a:r>
              <a:rPr sz="850" spc="2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팝업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디버그모드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비상스위치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안드로이드운영체제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600</a:t>
            </a:r>
            <a:r>
              <a:rPr sz="850" spc="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cd</a:t>
            </a:r>
            <a:r>
              <a:rPr sz="850" spc="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TFT</a:t>
            </a:r>
            <a:r>
              <a:rPr sz="850" spc="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LCD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터치스크린방식</a:t>
            </a:r>
            <a:endParaRPr sz="850" dirty="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5" dirty="0">
                <a:solidFill>
                  <a:srgbClr val="034EA2"/>
                </a:solidFill>
                <a:latin typeface="Noto Sans CJK KR Regular"/>
                <a:cs typeface="Noto Sans CJK KR Regular"/>
              </a:rPr>
              <a:t>벽부형(옵션)</a:t>
            </a:r>
            <a:endParaRPr sz="850" dirty="0">
              <a:latin typeface="Noto Sans CJK KR Regular"/>
              <a:cs typeface="Noto Sans CJK KR Regular"/>
            </a:endParaRPr>
          </a:p>
        </p:txBody>
      </p:sp>
      <p:sp>
        <p:nvSpPr>
          <p:cNvPr id="4" name="object 16">
            <a:extLst>
              <a:ext uri="{FF2B5EF4-FFF2-40B4-BE49-F238E27FC236}">
                <a16:creationId xmlns:a16="http://schemas.microsoft.com/office/drawing/2014/main" id="{2FD735CA-9DA0-4F14-B217-495460A5644C}"/>
              </a:ext>
            </a:extLst>
          </p:cNvPr>
          <p:cNvSpPr txBox="1"/>
          <p:nvPr/>
        </p:nvSpPr>
        <p:spPr>
          <a:xfrm>
            <a:off x="865519" y="2560756"/>
            <a:ext cx="360045" cy="165735"/>
          </a:xfrm>
          <a:prstGeom prst="rect">
            <a:avLst/>
          </a:prstGeom>
          <a:solidFill>
            <a:srgbClr val="ED1A3A"/>
          </a:solidFill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50"/>
              </a:lnSpc>
            </a:pPr>
            <a:r>
              <a:rPr sz="1000" spc="-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특징</a:t>
            </a:r>
            <a:endParaRPr sz="1000">
              <a:latin typeface="Noto Sans CJK KR Regular"/>
              <a:cs typeface="Noto Sans CJK KR Regular"/>
            </a:endParaRPr>
          </a:p>
        </p:txBody>
      </p:sp>
      <p:sp>
        <p:nvSpPr>
          <p:cNvPr id="5" name="object 20">
            <a:extLst>
              <a:ext uri="{FF2B5EF4-FFF2-40B4-BE49-F238E27FC236}">
                <a16:creationId xmlns:a16="http://schemas.microsoft.com/office/drawing/2014/main" id="{4E297223-6461-4D91-B371-721C4E6A8A79}"/>
              </a:ext>
            </a:extLst>
          </p:cNvPr>
          <p:cNvSpPr txBox="1"/>
          <p:nvPr/>
        </p:nvSpPr>
        <p:spPr>
          <a:xfrm>
            <a:off x="1381489" y="2530649"/>
            <a:ext cx="133540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spc="-95" dirty="0">
                <a:solidFill>
                  <a:srgbClr val="FFFFFF"/>
                </a:solidFill>
                <a:latin typeface="Spoqa Han Sans Neo"/>
                <a:cs typeface="Spoqa Han Sans Neo"/>
              </a:rPr>
              <a:t>14</a:t>
            </a:r>
            <a:r>
              <a:rPr sz="1100" spc="-120" dirty="0">
                <a:solidFill>
                  <a:srgbClr val="FFFFFF"/>
                </a:solidFill>
                <a:latin typeface="Spoqa Han Sans Neo"/>
                <a:cs typeface="Spoqa Han Sans Neo"/>
              </a:rPr>
              <a:t>k</a:t>
            </a:r>
            <a:r>
              <a:rPr sz="1100" spc="-85" dirty="0">
                <a:solidFill>
                  <a:srgbClr val="FFFFFF"/>
                </a:solidFill>
                <a:latin typeface="Spoqa Han Sans Neo"/>
                <a:cs typeface="Spoqa Han Sans Neo"/>
              </a:rPr>
              <a:t>W</a:t>
            </a:r>
            <a:r>
              <a:rPr sz="1100" spc="6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114" dirty="0">
                <a:solidFill>
                  <a:srgbClr val="FFFFFF"/>
                </a:solidFill>
                <a:latin typeface="Spoqa Han Sans Neo"/>
                <a:cs typeface="Spoqa Han Sans Neo"/>
              </a:rPr>
              <a:t>완전개</a:t>
            </a:r>
            <a:r>
              <a:rPr sz="1100" spc="-95" dirty="0">
                <a:solidFill>
                  <a:srgbClr val="FFFFFF"/>
                </a:solidFill>
                <a:latin typeface="Spoqa Han Sans Neo"/>
                <a:cs typeface="Spoqa Han Sans Neo"/>
              </a:rPr>
              <a:t>방</a:t>
            </a:r>
            <a:r>
              <a:rPr sz="1100" spc="6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114" dirty="0">
                <a:solidFill>
                  <a:srgbClr val="FFFFFF"/>
                </a:solidFill>
                <a:latin typeface="Spoqa Han Sans Neo"/>
                <a:cs typeface="Spoqa Han Sans Neo"/>
              </a:rPr>
              <a:t>스텐드형</a:t>
            </a:r>
            <a:endParaRPr sz="1100">
              <a:latin typeface="Spoqa Han Sans Neo"/>
              <a:cs typeface="Spoqa Han Sans Neo"/>
            </a:endParaRPr>
          </a:p>
        </p:txBody>
      </p:sp>
      <p:pic>
        <p:nvPicPr>
          <p:cNvPr id="6" name="object 23">
            <a:extLst>
              <a:ext uri="{FF2B5EF4-FFF2-40B4-BE49-F238E27FC236}">
                <a16:creationId xmlns:a16="http://schemas.microsoft.com/office/drawing/2014/main" id="{6CC7F8C0-8F4E-451C-96E4-6FCB3FF6C73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43218" y="1011634"/>
            <a:ext cx="1529343" cy="3802070"/>
          </a:xfrm>
          <a:prstGeom prst="rect">
            <a:avLst/>
          </a:prstGeom>
        </p:spPr>
      </p:pic>
      <p:graphicFrame>
        <p:nvGraphicFramePr>
          <p:cNvPr id="7" name="object 56">
            <a:extLst>
              <a:ext uri="{FF2B5EF4-FFF2-40B4-BE49-F238E27FC236}">
                <a16:creationId xmlns:a16="http://schemas.microsoft.com/office/drawing/2014/main" id="{B68C1BC0-8715-469D-BCCB-D0EB1CAADD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09821"/>
              </p:ext>
            </p:extLst>
          </p:nvPr>
        </p:nvGraphicFramePr>
        <p:xfrm>
          <a:off x="868973" y="4813704"/>
          <a:ext cx="2520315" cy="2009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항목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tc>
                  <a:txBody>
                    <a:bodyPr/>
                    <a:lstStyle/>
                    <a:p>
                      <a:pPr marL="591820">
                        <a:lnSpc>
                          <a:spcPct val="100000"/>
                        </a:lnSpc>
                      </a:pP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사양</a:t>
                      </a:r>
                      <a:r>
                        <a:rPr sz="700" spc="-3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(14kW-2CH)</a:t>
                      </a:r>
                      <a:endParaRPr sz="700" dirty="0">
                        <a:solidFill>
                          <a:srgbClr val="FF0000"/>
                        </a:solidFill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제품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크기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L="491490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W310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D190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H1450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표시장치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L="354965">
                        <a:lnSpc>
                          <a:spcPct val="100000"/>
                        </a:lnSpc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7인치/8인치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터치방식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TFT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LCD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커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넥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타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3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CC-Type</a:t>
                      </a:r>
                      <a:endParaRPr sz="700" dirty="0">
                        <a:solidFill>
                          <a:srgbClr val="FF0000"/>
                        </a:solidFill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사용방법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메뉴기반의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터치스크린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방식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자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인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700" spc="-6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RFID(부분개방),</a:t>
                      </a:r>
                      <a:r>
                        <a:rPr sz="700" spc="3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RFID/IC</a:t>
                      </a:r>
                      <a:r>
                        <a:rPr sz="700" spc="3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카드(완전개방)</a:t>
                      </a:r>
                      <a:endParaRPr sz="700" dirty="0">
                        <a:solidFill>
                          <a:srgbClr val="FF0000"/>
                        </a:solidFill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R="107314" algn="r">
                        <a:lnSpc>
                          <a:spcPct val="100000"/>
                        </a:lnSpc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AC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220V±10%,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64A,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14kW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R="155575" algn="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단상AC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32A,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7kW,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2CH</a:t>
                      </a:r>
                      <a:endParaRPr sz="700" dirty="0">
                        <a:solidFill>
                          <a:srgbClr val="FF0000"/>
                        </a:solidFill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전압/전류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±1%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동작온도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R="22225" algn="ctr">
                        <a:lnSpc>
                          <a:spcPct val="100000"/>
                        </a:lnSpc>
                      </a:pPr>
                      <a:r>
                        <a:rPr sz="700" spc="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-20~50°C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압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FF000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단락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등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급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IP44</a:t>
                      </a:r>
                      <a:endParaRPr sz="700" dirty="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D713365-1D48-4280-AE68-9F1385EB7A95}"/>
              </a:ext>
            </a:extLst>
          </p:cNvPr>
          <p:cNvSpPr txBox="1"/>
          <p:nvPr/>
        </p:nvSpPr>
        <p:spPr>
          <a:xfrm>
            <a:off x="-21317" y="763183"/>
            <a:ext cx="27105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/>
              <a:t>CS200A</a:t>
            </a:r>
            <a:endParaRPr lang="ko-KR" altLang="en-US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6C2BF90-ABA6-4F41-AA15-4852AF3918A3}"/>
              </a:ext>
            </a:extLst>
          </p:cNvPr>
          <p:cNvSpPr/>
          <p:nvPr/>
        </p:nvSpPr>
        <p:spPr>
          <a:xfrm>
            <a:off x="809621" y="4279605"/>
            <a:ext cx="824024" cy="2344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BCA806-1228-4AE2-A607-F93E3540C2B4}"/>
              </a:ext>
            </a:extLst>
          </p:cNvPr>
          <p:cNvSpPr txBox="1"/>
          <p:nvPr/>
        </p:nvSpPr>
        <p:spPr>
          <a:xfrm>
            <a:off x="1898625" y="2746605"/>
            <a:ext cx="1165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>
                <a:solidFill>
                  <a:srgbClr val="FF0000"/>
                </a:solidFill>
              </a:rPr>
              <a:t>기존</a:t>
            </a:r>
            <a:r>
              <a:rPr lang="en-US" altLang="ko-KR" sz="1000" dirty="0">
                <a:solidFill>
                  <a:srgbClr val="FF0000"/>
                </a:solidFill>
              </a:rPr>
              <a:t>) 2</a:t>
            </a:r>
            <a:r>
              <a:rPr lang="ko-KR" altLang="en-US" sz="1000" dirty="0">
                <a:solidFill>
                  <a:srgbClr val="FF0000"/>
                </a:solidFill>
              </a:rPr>
              <a:t>채널 동시충전 삭제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5E05BD-A92E-4A42-8FF9-AAFB4F275824}"/>
              </a:ext>
            </a:extLst>
          </p:cNvPr>
          <p:cNvSpPr txBox="1"/>
          <p:nvPr/>
        </p:nvSpPr>
        <p:spPr>
          <a:xfrm>
            <a:off x="4517623" y="5067300"/>
            <a:ext cx="1314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rgbClr val="FF0000"/>
                </a:solidFill>
              </a:rPr>
              <a:t>이미지교체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1BFEACE1-4927-4217-835D-E48900C1259B}"/>
              </a:ext>
            </a:extLst>
          </p:cNvPr>
          <p:cNvSpPr txBox="1"/>
          <p:nvPr/>
        </p:nvSpPr>
        <p:spPr>
          <a:xfrm>
            <a:off x="865519" y="4581020"/>
            <a:ext cx="360045" cy="165735"/>
          </a:xfrm>
          <a:prstGeom prst="rect">
            <a:avLst/>
          </a:prstGeom>
          <a:solidFill>
            <a:srgbClr val="0097D6"/>
          </a:solidFill>
        </p:spPr>
        <p:txBody>
          <a:bodyPr vert="horz" wrap="square" lIns="0" tIns="0" rIns="0" bIns="0" rtlCol="0">
            <a:spAutoFit/>
          </a:bodyPr>
          <a:lstStyle/>
          <a:p>
            <a:pPr marL="63500">
              <a:lnSpc>
                <a:spcPts val="1150"/>
              </a:lnSpc>
            </a:pPr>
            <a:r>
              <a:rPr sz="1000" spc="-1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제원</a:t>
            </a:r>
            <a:endParaRPr sz="1000" dirty="0">
              <a:latin typeface="Noto Sans CJK KR Regular"/>
              <a:cs typeface="Noto Sans CJK KR Regular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48819F-BCA6-4EAA-A39D-B15E2B1E5361}"/>
              </a:ext>
            </a:extLst>
          </p:cNvPr>
          <p:cNvSpPr txBox="1"/>
          <p:nvPr/>
        </p:nvSpPr>
        <p:spPr>
          <a:xfrm>
            <a:off x="2988307" y="1305398"/>
            <a:ext cx="7549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solidFill>
                  <a:srgbClr val="FF0000"/>
                </a:solidFill>
              </a:rPr>
              <a:t>등록제품</a:t>
            </a:r>
          </a:p>
        </p:txBody>
      </p:sp>
      <p:pic>
        <p:nvPicPr>
          <p:cNvPr id="14" name="Picture 2" descr="조달청 로고">
            <a:extLst>
              <a:ext uri="{FF2B5EF4-FFF2-40B4-BE49-F238E27FC236}">
                <a16:creationId xmlns:a16="http://schemas.microsoft.com/office/drawing/2014/main" id="{7DD4856C-01DF-4784-8667-B3343BB05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661" y="1268220"/>
            <a:ext cx="733646" cy="32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EAC245A0-666B-4656-88C8-1D47810973F2}"/>
              </a:ext>
            </a:extLst>
          </p:cNvPr>
          <p:cNvSpPr/>
          <p:nvPr/>
        </p:nvSpPr>
        <p:spPr>
          <a:xfrm>
            <a:off x="2089482" y="1194042"/>
            <a:ext cx="1653736" cy="4762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object 19">
            <a:extLst>
              <a:ext uri="{FF2B5EF4-FFF2-40B4-BE49-F238E27FC236}">
                <a16:creationId xmlns:a16="http://schemas.microsoft.com/office/drawing/2014/main" id="{AF26E974-B607-428E-94D1-B93D7D67BF69}"/>
              </a:ext>
            </a:extLst>
          </p:cNvPr>
          <p:cNvSpPr/>
          <p:nvPr/>
        </p:nvSpPr>
        <p:spPr>
          <a:xfrm>
            <a:off x="809621" y="2139777"/>
            <a:ext cx="1481455" cy="165735"/>
          </a:xfrm>
          <a:custGeom>
            <a:avLst/>
            <a:gdLst/>
            <a:ahLst/>
            <a:cxnLst/>
            <a:rect l="l" t="t" r="r" b="b"/>
            <a:pathLst>
              <a:path w="1481454" h="165735">
                <a:moveTo>
                  <a:pt x="1398447" y="0"/>
                </a:moveTo>
                <a:lnTo>
                  <a:pt x="82816" y="0"/>
                </a:lnTo>
                <a:lnTo>
                  <a:pt x="50583" y="6507"/>
                </a:lnTo>
                <a:lnTo>
                  <a:pt x="24258" y="24253"/>
                </a:lnTo>
                <a:lnTo>
                  <a:pt x="6508" y="50577"/>
                </a:lnTo>
                <a:lnTo>
                  <a:pt x="0" y="82816"/>
                </a:lnTo>
                <a:lnTo>
                  <a:pt x="6508" y="115048"/>
                </a:lnTo>
                <a:lnTo>
                  <a:pt x="24258" y="141368"/>
                </a:lnTo>
                <a:lnTo>
                  <a:pt x="50583" y="159113"/>
                </a:lnTo>
                <a:lnTo>
                  <a:pt x="82816" y="165620"/>
                </a:lnTo>
                <a:lnTo>
                  <a:pt x="1398447" y="165620"/>
                </a:lnTo>
                <a:lnTo>
                  <a:pt x="1430681" y="159113"/>
                </a:lnTo>
                <a:lnTo>
                  <a:pt x="1457005" y="141368"/>
                </a:lnTo>
                <a:lnTo>
                  <a:pt x="1474755" y="115048"/>
                </a:lnTo>
                <a:lnTo>
                  <a:pt x="1481264" y="82816"/>
                </a:lnTo>
                <a:lnTo>
                  <a:pt x="1474755" y="50577"/>
                </a:lnTo>
                <a:lnTo>
                  <a:pt x="1457005" y="24253"/>
                </a:lnTo>
                <a:lnTo>
                  <a:pt x="1430681" y="6507"/>
                </a:lnTo>
                <a:lnTo>
                  <a:pt x="1398447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0">
            <a:extLst>
              <a:ext uri="{FF2B5EF4-FFF2-40B4-BE49-F238E27FC236}">
                <a16:creationId xmlns:a16="http://schemas.microsoft.com/office/drawing/2014/main" id="{FE3049B7-B662-44FE-86C8-6F9D42449AD2}"/>
              </a:ext>
            </a:extLst>
          </p:cNvPr>
          <p:cNvSpPr txBox="1"/>
          <p:nvPr/>
        </p:nvSpPr>
        <p:spPr>
          <a:xfrm>
            <a:off x="877396" y="2110321"/>
            <a:ext cx="133540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spc="-95" dirty="0">
                <a:solidFill>
                  <a:srgbClr val="FFFFFF"/>
                </a:solidFill>
                <a:latin typeface="Spoqa Han Sans Neo"/>
                <a:cs typeface="Spoqa Han Sans Neo"/>
              </a:rPr>
              <a:t>14</a:t>
            </a:r>
            <a:r>
              <a:rPr sz="1100" spc="-120" dirty="0">
                <a:solidFill>
                  <a:srgbClr val="FFFFFF"/>
                </a:solidFill>
                <a:latin typeface="Spoqa Han Sans Neo"/>
                <a:cs typeface="Spoqa Han Sans Neo"/>
              </a:rPr>
              <a:t>k</a:t>
            </a:r>
            <a:r>
              <a:rPr sz="1100" spc="-85" dirty="0">
                <a:solidFill>
                  <a:srgbClr val="FFFFFF"/>
                </a:solidFill>
                <a:latin typeface="Spoqa Han Sans Neo"/>
                <a:cs typeface="Spoqa Han Sans Neo"/>
              </a:rPr>
              <a:t>W</a:t>
            </a:r>
            <a:r>
              <a:rPr sz="1100" spc="6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114" dirty="0">
                <a:solidFill>
                  <a:srgbClr val="FFFFFF"/>
                </a:solidFill>
                <a:latin typeface="Spoqa Han Sans Neo"/>
                <a:cs typeface="Spoqa Han Sans Neo"/>
              </a:rPr>
              <a:t>완전개</a:t>
            </a:r>
            <a:r>
              <a:rPr sz="1100" spc="-95" dirty="0">
                <a:solidFill>
                  <a:srgbClr val="FFFFFF"/>
                </a:solidFill>
                <a:latin typeface="Spoqa Han Sans Neo"/>
                <a:cs typeface="Spoqa Han Sans Neo"/>
              </a:rPr>
              <a:t>방</a:t>
            </a:r>
            <a:r>
              <a:rPr sz="1100" spc="6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114" dirty="0">
                <a:solidFill>
                  <a:srgbClr val="FFFFFF"/>
                </a:solidFill>
                <a:latin typeface="Spoqa Han Sans Neo"/>
                <a:cs typeface="Spoqa Han Sans Neo"/>
              </a:rPr>
              <a:t>스텐드형</a:t>
            </a:r>
            <a:endParaRPr sz="1100">
              <a:latin typeface="Spoqa Han Sans Neo"/>
              <a:cs typeface="Spoqa Han Sans Neo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121E7389-192A-443A-9150-91EED2673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099" y="1007964"/>
            <a:ext cx="2822775" cy="386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372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0F5D42-55F3-494D-8A5A-09195F6BE73A}"/>
              </a:ext>
            </a:extLst>
          </p:cNvPr>
          <p:cNvSpPr txBox="1"/>
          <p:nvPr/>
        </p:nvSpPr>
        <p:spPr>
          <a:xfrm>
            <a:off x="1" y="374110"/>
            <a:ext cx="450820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완전개방용 </a:t>
            </a:r>
            <a:r>
              <a:rPr lang="ko-KR" altLang="en-US" dirty="0" err="1"/>
              <a:t>중속</a:t>
            </a:r>
            <a:r>
              <a:rPr lang="en-US" altLang="ko-KR" dirty="0"/>
              <a:t>(11kW/15kW)</a:t>
            </a:r>
          </a:p>
        </p:txBody>
      </p:sp>
      <p:graphicFrame>
        <p:nvGraphicFramePr>
          <p:cNvPr id="3" name="object 14">
            <a:extLst>
              <a:ext uri="{FF2B5EF4-FFF2-40B4-BE49-F238E27FC236}">
                <a16:creationId xmlns:a16="http://schemas.microsoft.com/office/drawing/2014/main" id="{C28AFE47-8F17-490B-8F33-5BA847CA37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784450"/>
              </p:ext>
            </p:extLst>
          </p:nvPr>
        </p:nvGraphicFramePr>
        <p:xfrm>
          <a:off x="402400" y="4569156"/>
          <a:ext cx="2520315" cy="2009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항목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사양(11kW-1CH)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제품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크기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W294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D140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H480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표시장치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7인치/8인치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터치방식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TFT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LCD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커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넥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타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C-Type,</a:t>
                      </a:r>
                      <a:r>
                        <a:rPr sz="700" spc="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AC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220V(옵션)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사용방법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메뉴기반의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터치스크린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자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인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RFID(부분개방),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RFID/IC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카드(완전개방)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AC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220V±10%,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50A,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11kW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단상AC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50A,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11kW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전압/전류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±1%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동작온도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R="2222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-20~50°C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압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단락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등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급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IP44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object 15">
            <a:extLst>
              <a:ext uri="{FF2B5EF4-FFF2-40B4-BE49-F238E27FC236}">
                <a16:creationId xmlns:a16="http://schemas.microsoft.com/office/drawing/2014/main" id="{105BF99E-6DA3-4DAE-963E-D0F1399EF9F8}"/>
              </a:ext>
            </a:extLst>
          </p:cNvPr>
          <p:cNvSpPr txBox="1"/>
          <p:nvPr/>
        </p:nvSpPr>
        <p:spPr>
          <a:xfrm>
            <a:off x="402400" y="4340562"/>
            <a:ext cx="360045" cy="165735"/>
          </a:xfrm>
          <a:prstGeom prst="rect">
            <a:avLst/>
          </a:prstGeom>
          <a:solidFill>
            <a:srgbClr val="0097D6"/>
          </a:solidFill>
        </p:spPr>
        <p:txBody>
          <a:bodyPr vert="horz" wrap="square" lIns="0" tIns="0" rIns="0" bIns="0" rtlCol="0">
            <a:spAutoFit/>
          </a:bodyPr>
          <a:lstStyle/>
          <a:p>
            <a:pPr marL="63500">
              <a:lnSpc>
                <a:spcPts val="1150"/>
              </a:lnSpc>
            </a:pPr>
            <a:r>
              <a:rPr sz="1000" spc="-1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제원</a:t>
            </a:r>
            <a:endParaRPr sz="1000">
              <a:latin typeface="Noto Sans CJK KR Regular"/>
              <a:cs typeface="Noto Sans CJK KR Regular"/>
            </a:endParaRPr>
          </a:p>
        </p:txBody>
      </p:sp>
      <p:sp>
        <p:nvSpPr>
          <p:cNvPr id="5" name="object 17">
            <a:extLst>
              <a:ext uri="{FF2B5EF4-FFF2-40B4-BE49-F238E27FC236}">
                <a16:creationId xmlns:a16="http://schemas.microsoft.com/office/drawing/2014/main" id="{ED2399CC-E71E-454C-A947-B060810694EC}"/>
              </a:ext>
            </a:extLst>
          </p:cNvPr>
          <p:cNvSpPr txBox="1"/>
          <p:nvPr/>
        </p:nvSpPr>
        <p:spPr>
          <a:xfrm>
            <a:off x="400299" y="2502057"/>
            <a:ext cx="1146175" cy="170180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16839" indent="-79375">
              <a:lnSpc>
                <a:spcPct val="100000"/>
              </a:lnSpc>
              <a:spcBef>
                <a:spcPts val="2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네트워크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기반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원격제어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실시간충전요금계산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서버연동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및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프리모드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장애표시팝업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과전류/과열감지</a:t>
            </a:r>
            <a:r>
              <a:rPr sz="850" spc="2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팝업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디버그모드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비상스위치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안드로이드운영체제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600</a:t>
            </a:r>
            <a:r>
              <a:rPr sz="850" spc="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cd</a:t>
            </a:r>
            <a:r>
              <a:rPr sz="850" spc="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TFT</a:t>
            </a:r>
            <a:r>
              <a:rPr sz="850" spc="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LCD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터치스크린방식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5" dirty="0">
                <a:solidFill>
                  <a:srgbClr val="034EA2"/>
                </a:solidFill>
                <a:latin typeface="Noto Sans CJK KR Regular"/>
                <a:cs typeface="Noto Sans CJK KR Regular"/>
              </a:rPr>
              <a:t>스탠드형(옵션)</a:t>
            </a:r>
            <a:endParaRPr sz="850" dirty="0">
              <a:latin typeface="Noto Sans CJK KR Regular"/>
              <a:cs typeface="Noto Sans CJK KR Regular"/>
            </a:endParaRPr>
          </a:p>
        </p:txBody>
      </p:sp>
      <p:sp>
        <p:nvSpPr>
          <p:cNvPr id="6" name="object 18">
            <a:extLst>
              <a:ext uri="{FF2B5EF4-FFF2-40B4-BE49-F238E27FC236}">
                <a16:creationId xmlns:a16="http://schemas.microsoft.com/office/drawing/2014/main" id="{581E7634-BDCD-4BA9-B453-08F8005E51E9}"/>
              </a:ext>
            </a:extLst>
          </p:cNvPr>
          <p:cNvSpPr txBox="1"/>
          <p:nvPr/>
        </p:nvSpPr>
        <p:spPr>
          <a:xfrm>
            <a:off x="447396" y="2316182"/>
            <a:ext cx="360045" cy="165735"/>
          </a:xfrm>
          <a:prstGeom prst="rect">
            <a:avLst/>
          </a:prstGeom>
          <a:solidFill>
            <a:srgbClr val="ED1A3A"/>
          </a:solidFill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50"/>
              </a:lnSpc>
            </a:pPr>
            <a:r>
              <a:rPr sz="1000" spc="-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특징</a:t>
            </a:r>
            <a:endParaRPr sz="1000">
              <a:latin typeface="Noto Sans CJK KR Regular"/>
              <a:cs typeface="Noto Sans CJK KR Regular"/>
            </a:endParaRPr>
          </a:p>
        </p:txBody>
      </p:sp>
      <p:sp>
        <p:nvSpPr>
          <p:cNvPr id="7" name="object 21">
            <a:extLst>
              <a:ext uri="{FF2B5EF4-FFF2-40B4-BE49-F238E27FC236}">
                <a16:creationId xmlns:a16="http://schemas.microsoft.com/office/drawing/2014/main" id="{28A08212-4EC3-453C-A73D-A34A3175FC2C}"/>
              </a:ext>
            </a:extLst>
          </p:cNvPr>
          <p:cNvSpPr txBox="1"/>
          <p:nvPr/>
        </p:nvSpPr>
        <p:spPr>
          <a:xfrm>
            <a:off x="990742" y="2286713"/>
            <a:ext cx="130238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spc="-60" dirty="0">
                <a:solidFill>
                  <a:srgbClr val="FFFFFF"/>
                </a:solidFill>
                <a:latin typeface="Spoqa Han Sans Neo"/>
                <a:cs typeface="Spoqa Han Sans Neo"/>
              </a:rPr>
              <a:t>11kW</a:t>
            </a:r>
            <a:r>
              <a:rPr sz="1100" spc="5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55" dirty="0">
                <a:solidFill>
                  <a:srgbClr val="FFFFFF"/>
                </a:solidFill>
                <a:latin typeface="Spoqa Han Sans Neo"/>
                <a:cs typeface="Spoqa Han Sans Neo"/>
              </a:rPr>
              <a:t>완전개방</a:t>
            </a:r>
            <a:r>
              <a:rPr sz="1100" spc="5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60" dirty="0">
                <a:solidFill>
                  <a:srgbClr val="FFFFFF"/>
                </a:solidFill>
                <a:latin typeface="Spoqa Han Sans Neo"/>
                <a:cs typeface="Spoqa Han Sans Neo"/>
              </a:rPr>
              <a:t>벽부형</a:t>
            </a:r>
            <a:endParaRPr sz="1100">
              <a:latin typeface="Spoqa Han Sans Neo"/>
              <a:cs typeface="Spoqa Han Sans Neo"/>
            </a:endParaRPr>
          </a:p>
        </p:txBody>
      </p:sp>
      <p:pic>
        <p:nvPicPr>
          <p:cNvPr id="9" name="object 30">
            <a:extLst>
              <a:ext uri="{FF2B5EF4-FFF2-40B4-BE49-F238E27FC236}">
                <a16:creationId xmlns:a16="http://schemas.microsoft.com/office/drawing/2014/main" id="{C552FBFF-1F48-4442-810E-8DBF80B26C0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92261" y="1227026"/>
            <a:ext cx="1877414" cy="33058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9CA678-5A4C-4BF4-A304-E72F26765C23}"/>
              </a:ext>
            </a:extLst>
          </p:cNvPr>
          <p:cNvSpPr txBox="1"/>
          <p:nvPr/>
        </p:nvSpPr>
        <p:spPr>
          <a:xfrm>
            <a:off x="0" y="762571"/>
            <a:ext cx="27105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/>
              <a:t>CS500D</a:t>
            </a:r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8E3E28-C365-41D1-98E1-050B576E8725}"/>
              </a:ext>
            </a:extLst>
          </p:cNvPr>
          <p:cNvSpPr txBox="1"/>
          <p:nvPr/>
        </p:nvSpPr>
        <p:spPr>
          <a:xfrm>
            <a:off x="-1971923" y="-14351"/>
            <a:ext cx="1971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rgbClr val="FF0000"/>
                </a:solidFill>
              </a:rPr>
              <a:t>새로 추가된 페이지</a:t>
            </a:r>
          </a:p>
        </p:txBody>
      </p:sp>
      <p:sp>
        <p:nvSpPr>
          <p:cNvPr id="12" name="object 20">
            <a:extLst>
              <a:ext uri="{FF2B5EF4-FFF2-40B4-BE49-F238E27FC236}">
                <a16:creationId xmlns:a16="http://schemas.microsoft.com/office/drawing/2014/main" id="{C7BF89E4-1369-4286-AF24-CA93CEB5C22E}"/>
              </a:ext>
            </a:extLst>
          </p:cNvPr>
          <p:cNvSpPr/>
          <p:nvPr/>
        </p:nvSpPr>
        <p:spPr>
          <a:xfrm>
            <a:off x="363048" y="1717905"/>
            <a:ext cx="1481455" cy="165735"/>
          </a:xfrm>
          <a:custGeom>
            <a:avLst/>
            <a:gdLst/>
            <a:ahLst/>
            <a:cxnLst/>
            <a:rect l="l" t="t" r="r" b="b"/>
            <a:pathLst>
              <a:path w="1481455" h="165735">
                <a:moveTo>
                  <a:pt x="1398447" y="0"/>
                </a:moveTo>
                <a:lnTo>
                  <a:pt x="82816" y="0"/>
                </a:lnTo>
                <a:lnTo>
                  <a:pt x="50583" y="6507"/>
                </a:lnTo>
                <a:lnTo>
                  <a:pt x="24258" y="24253"/>
                </a:lnTo>
                <a:lnTo>
                  <a:pt x="6508" y="50577"/>
                </a:lnTo>
                <a:lnTo>
                  <a:pt x="0" y="82816"/>
                </a:lnTo>
                <a:lnTo>
                  <a:pt x="6508" y="115048"/>
                </a:lnTo>
                <a:lnTo>
                  <a:pt x="24258" y="141368"/>
                </a:lnTo>
                <a:lnTo>
                  <a:pt x="50583" y="159113"/>
                </a:lnTo>
                <a:lnTo>
                  <a:pt x="82816" y="165620"/>
                </a:lnTo>
                <a:lnTo>
                  <a:pt x="1398447" y="165620"/>
                </a:lnTo>
                <a:lnTo>
                  <a:pt x="1430681" y="159113"/>
                </a:lnTo>
                <a:lnTo>
                  <a:pt x="1457005" y="141368"/>
                </a:lnTo>
                <a:lnTo>
                  <a:pt x="1474755" y="115048"/>
                </a:lnTo>
                <a:lnTo>
                  <a:pt x="1481264" y="82816"/>
                </a:lnTo>
                <a:lnTo>
                  <a:pt x="1474755" y="50577"/>
                </a:lnTo>
                <a:lnTo>
                  <a:pt x="1457005" y="24253"/>
                </a:lnTo>
                <a:lnTo>
                  <a:pt x="1430681" y="6507"/>
                </a:lnTo>
                <a:lnTo>
                  <a:pt x="1398447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1">
            <a:extLst>
              <a:ext uri="{FF2B5EF4-FFF2-40B4-BE49-F238E27FC236}">
                <a16:creationId xmlns:a16="http://schemas.microsoft.com/office/drawing/2014/main" id="{5B8BB4BB-03C4-4D5D-B321-BBC4DC3B08CC}"/>
              </a:ext>
            </a:extLst>
          </p:cNvPr>
          <p:cNvSpPr txBox="1"/>
          <p:nvPr/>
        </p:nvSpPr>
        <p:spPr>
          <a:xfrm>
            <a:off x="447396" y="1688448"/>
            <a:ext cx="130238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spc="-60" dirty="0">
                <a:solidFill>
                  <a:srgbClr val="FFFFFF"/>
                </a:solidFill>
                <a:latin typeface="Spoqa Han Sans Neo"/>
                <a:cs typeface="Spoqa Han Sans Neo"/>
              </a:rPr>
              <a:t>11kW</a:t>
            </a:r>
            <a:r>
              <a:rPr sz="1100" spc="5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55" dirty="0">
                <a:solidFill>
                  <a:srgbClr val="FFFFFF"/>
                </a:solidFill>
                <a:latin typeface="Spoqa Han Sans Neo"/>
                <a:cs typeface="Spoqa Han Sans Neo"/>
              </a:rPr>
              <a:t>완전개방</a:t>
            </a:r>
            <a:r>
              <a:rPr sz="1100" spc="5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60" dirty="0">
                <a:solidFill>
                  <a:srgbClr val="FFFFFF"/>
                </a:solidFill>
                <a:latin typeface="Spoqa Han Sans Neo"/>
                <a:cs typeface="Spoqa Han Sans Neo"/>
              </a:rPr>
              <a:t>벽부형</a:t>
            </a:r>
            <a:endParaRPr sz="1100" dirty="0">
              <a:latin typeface="Spoqa Han Sans Neo"/>
              <a:cs typeface="Spoqa Han Sans Neo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D00B1B4-22AD-4BDF-A9A5-9F7528B32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548" y="1351375"/>
            <a:ext cx="2400635" cy="28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41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01A0FC-F5F8-43C8-AA25-D40178793E92}"/>
              </a:ext>
            </a:extLst>
          </p:cNvPr>
          <p:cNvSpPr txBox="1"/>
          <p:nvPr/>
        </p:nvSpPr>
        <p:spPr>
          <a:xfrm>
            <a:off x="0" y="374110"/>
            <a:ext cx="4540102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완전개방용 </a:t>
            </a:r>
            <a:r>
              <a:rPr lang="ko-KR" altLang="en-US" dirty="0" err="1"/>
              <a:t>중속</a:t>
            </a:r>
            <a:r>
              <a:rPr lang="en-US" altLang="ko-KR" dirty="0"/>
              <a:t>(22kW/30kW)</a:t>
            </a:r>
          </a:p>
        </p:txBody>
      </p:sp>
      <p:graphicFrame>
        <p:nvGraphicFramePr>
          <p:cNvPr id="3" name="object 9">
            <a:extLst>
              <a:ext uri="{FF2B5EF4-FFF2-40B4-BE49-F238E27FC236}">
                <a16:creationId xmlns:a16="http://schemas.microsoft.com/office/drawing/2014/main" id="{563E6A0F-6A73-4D76-9B05-F1C0E9A5F1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795975"/>
              </p:ext>
            </p:extLst>
          </p:nvPr>
        </p:nvGraphicFramePr>
        <p:xfrm>
          <a:off x="583358" y="4686116"/>
          <a:ext cx="2520315" cy="2009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항목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사양(22kW-2CH)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제품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크기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W310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D190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H1450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표시장치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7인치/8인치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터치방식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TFT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LCD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커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넥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타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CC-Type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사용방법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메뉴기반의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터치스크린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자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인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RFID(부분개방),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RFID/IC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카드(완전개방)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AC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220V±10%,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100A,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22kW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단상AC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220V,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50A,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11kW-2CH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전압/전류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±1%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동작온도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R="22225" algn="ctr">
                        <a:lnSpc>
                          <a:spcPct val="100000"/>
                        </a:lnSpc>
                      </a:pPr>
                      <a:r>
                        <a:rPr sz="700" spc="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-20~50°C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압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단락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등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급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IP44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object 16">
            <a:extLst>
              <a:ext uri="{FF2B5EF4-FFF2-40B4-BE49-F238E27FC236}">
                <a16:creationId xmlns:a16="http://schemas.microsoft.com/office/drawing/2014/main" id="{61529CFE-5C3E-4A2E-BB5C-1146B7E4FC43}"/>
              </a:ext>
            </a:extLst>
          </p:cNvPr>
          <p:cNvSpPr txBox="1"/>
          <p:nvPr/>
        </p:nvSpPr>
        <p:spPr>
          <a:xfrm>
            <a:off x="583358" y="4457520"/>
            <a:ext cx="360045" cy="165735"/>
          </a:xfrm>
          <a:prstGeom prst="rect">
            <a:avLst/>
          </a:prstGeom>
          <a:solidFill>
            <a:srgbClr val="0097D6"/>
          </a:solidFill>
        </p:spPr>
        <p:txBody>
          <a:bodyPr vert="horz" wrap="square" lIns="0" tIns="0" rIns="0" bIns="0" rtlCol="0">
            <a:spAutoFit/>
          </a:bodyPr>
          <a:lstStyle/>
          <a:p>
            <a:pPr marL="63500">
              <a:lnSpc>
                <a:spcPts val="1150"/>
              </a:lnSpc>
            </a:pPr>
            <a:r>
              <a:rPr sz="1000" spc="-1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제원</a:t>
            </a:r>
            <a:endParaRPr sz="1000">
              <a:latin typeface="Noto Sans CJK KR Regular"/>
              <a:cs typeface="Noto Sans CJK KR Regular"/>
            </a:endParaRPr>
          </a:p>
        </p:txBody>
      </p:sp>
      <p:sp>
        <p:nvSpPr>
          <p:cNvPr id="5" name="object 22">
            <a:extLst>
              <a:ext uri="{FF2B5EF4-FFF2-40B4-BE49-F238E27FC236}">
                <a16:creationId xmlns:a16="http://schemas.microsoft.com/office/drawing/2014/main" id="{7977C736-B3A2-4F01-BC5F-D4E6BD5CD274}"/>
              </a:ext>
            </a:extLst>
          </p:cNvPr>
          <p:cNvSpPr txBox="1"/>
          <p:nvPr/>
        </p:nvSpPr>
        <p:spPr>
          <a:xfrm>
            <a:off x="542261" y="2619628"/>
            <a:ext cx="1126490" cy="170180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99060" indent="-60960">
              <a:lnSpc>
                <a:spcPct val="100000"/>
              </a:lnSpc>
              <a:spcBef>
                <a:spcPts val="2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네트워크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기반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원격제어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실시간</a:t>
            </a:r>
            <a:r>
              <a:rPr sz="850" spc="1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충전요금계산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서버연동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및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프리모드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장애표시</a:t>
            </a:r>
            <a:r>
              <a:rPr sz="850" spc="1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팝업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과전류/과열감지</a:t>
            </a:r>
            <a:r>
              <a:rPr sz="850" spc="2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팝업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디버그모드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비상스위치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안드로이드운영체제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600</a:t>
            </a:r>
            <a:r>
              <a:rPr sz="850" spc="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cd</a:t>
            </a:r>
            <a:r>
              <a:rPr sz="850" spc="4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TFT</a:t>
            </a:r>
            <a:r>
              <a:rPr sz="850" spc="3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LCD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터치스크린방식</a:t>
            </a:r>
            <a:endParaRPr sz="850">
              <a:latin typeface="Noto Sans CJK KR Regular"/>
              <a:cs typeface="Noto Sans CJK KR Regular"/>
            </a:endParaRPr>
          </a:p>
          <a:p>
            <a:pPr marL="99060" indent="-60960">
              <a:lnSpc>
                <a:spcPct val="100000"/>
              </a:lnSpc>
              <a:spcBef>
                <a:spcPts val="180"/>
              </a:spcBef>
              <a:buSzPct val="47058"/>
              <a:buChar char="■"/>
              <a:tabLst>
                <a:tab pos="99060" algn="l"/>
              </a:tabLst>
            </a:pPr>
            <a:r>
              <a:rPr sz="850" spc="-65" dirty="0">
                <a:solidFill>
                  <a:srgbClr val="034EA2"/>
                </a:solidFill>
                <a:latin typeface="Noto Sans CJK KR Regular"/>
                <a:cs typeface="Noto Sans CJK KR Regular"/>
              </a:rPr>
              <a:t>벽부형(옵션)</a:t>
            </a:r>
            <a:endParaRPr sz="850">
              <a:latin typeface="Noto Sans CJK KR Regular"/>
              <a:cs typeface="Noto Sans CJK KR Regular"/>
            </a:endParaRPr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FC2502D1-01E3-467A-8474-40C2E9C74E2A}"/>
              </a:ext>
            </a:extLst>
          </p:cNvPr>
          <p:cNvSpPr txBox="1"/>
          <p:nvPr/>
        </p:nvSpPr>
        <p:spPr>
          <a:xfrm>
            <a:off x="589365" y="2433788"/>
            <a:ext cx="360045" cy="165735"/>
          </a:xfrm>
          <a:prstGeom prst="rect">
            <a:avLst/>
          </a:prstGeom>
          <a:solidFill>
            <a:srgbClr val="ED1A3A"/>
          </a:solidFill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50"/>
              </a:lnSpc>
            </a:pPr>
            <a:r>
              <a:rPr sz="1000" spc="-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특징</a:t>
            </a:r>
            <a:endParaRPr sz="1000">
              <a:latin typeface="Noto Sans CJK KR Regular"/>
              <a:cs typeface="Noto Sans CJK KR Regular"/>
            </a:endParaRPr>
          </a:p>
        </p:txBody>
      </p:sp>
      <p:sp>
        <p:nvSpPr>
          <p:cNvPr id="7" name="object 25">
            <a:extLst>
              <a:ext uri="{FF2B5EF4-FFF2-40B4-BE49-F238E27FC236}">
                <a16:creationId xmlns:a16="http://schemas.microsoft.com/office/drawing/2014/main" id="{9D647107-8693-4C53-8EB8-A9F422AB5A8C}"/>
              </a:ext>
            </a:extLst>
          </p:cNvPr>
          <p:cNvSpPr txBox="1"/>
          <p:nvPr/>
        </p:nvSpPr>
        <p:spPr>
          <a:xfrm>
            <a:off x="1105329" y="2403671"/>
            <a:ext cx="133540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spc="-95" dirty="0">
                <a:solidFill>
                  <a:srgbClr val="FFFFFF"/>
                </a:solidFill>
                <a:latin typeface="Spoqa Han Sans Neo"/>
                <a:cs typeface="Spoqa Han Sans Neo"/>
              </a:rPr>
              <a:t>22</a:t>
            </a:r>
            <a:r>
              <a:rPr sz="1100" spc="-120" dirty="0">
                <a:solidFill>
                  <a:srgbClr val="FFFFFF"/>
                </a:solidFill>
                <a:latin typeface="Spoqa Han Sans Neo"/>
                <a:cs typeface="Spoqa Han Sans Neo"/>
              </a:rPr>
              <a:t>k</a:t>
            </a:r>
            <a:r>
              <a:rPr sz="1100" spc="-85" dirty="0">
                <a:solidFill>
                  <a:srgbClr val="FFFFFF"/>
                </a:solidFill>
                <a:latin typeface="Spoqa Han Sans Neo"/>
                <a:cs typeface="Spoqa Han Sans Neo"/>
              </a:rPr>
              <a:t>W</a:t>
            </a:r>
            <a:r>
              <a:rPr sz="1100" spc="6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114" dirty="0">
                <a:solidFill>
                  <a:srgbClr val="FFFFFF"/>
                </a:solidFill>
                <a:latin typeface="Spoqa Han Sans Neo"/>
                <a:cs typeface="Spoqa Han Sans Neo"/>
              </a:rPr>
              <a:t>완전개</a:t>
            </a:r>
            <a:r>
              <a:rPr sz="1100" spc="-95" dirty="0">
                <a:solidFill>
                  <a:srgbClr val="FFFFFF"/>
                </a:solidFill>
                <a:latin typeface="Spoqa Han Sans Neo"/>
                <a:cs typeface="Spoqa Han Sans Neo"/>
              </a:rPr>
              <a:t>방</a:t>
            </a:r>
            <a:r>
              <a:rPr sz="1100" spc="6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114" dirty="0">
                <a:solidFill>
                  <a:srgbClr val="FFFFFF"/>
                </a:solidFill>
                <a:latin typeface="Spoqa Han Sans Neo"/>
                <a:cs typeface="Spoqa Han Sans Neo"/>
              </a:rPr>
              <a:t>스텐드형</a:t>
            </a:r>
            <a:endParaRPr sz="1100">
              <a:latin typeface="Spoqa Han Sans Neo"/>
              <a:cs typeface="Spoqa Han Sans Neo"/>
            </a:endParaRPr>
          </a:p>
        </p:txBody>
      </p:sp>
      <p:pic>
        <p:nvPicPr>
          <p:cNvPr id="8" name="object 48">
            <a:extLst>
              <a:ext uri="{FF2B5EF4-FFF2-40B4-BE49-F238E27FC236}">
                <a16:creationId xmlns:a16="http://schemas.microsoft.com/office/drawing/2014/main" id="{009F2F14-92F9-43BF-A60A-40CA721B8D5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41176" y="1392865"/>
            <a:ext cx="1818729" cy="460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0BDD9A-90F8-4197-87B9-5816C3350B6D}"/>
              </a:ext>
            </a:extLst>
          </p:cNvPr>
          <p:cNvSpPr txBox="1"/>
          <p:nvPr/>
        </p:nvSpPr>
        <p:spPr>
          <a:xfrm>
            <a:off x="0" y="806303"/>
            <a:ext cx="9493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/>
              <a:t>CS200D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E360CA-F56F-46C3-9614-911751D38A8F}"/>
              </a:ext>
            </a:extLst>
          </p:cNvPr>
          <p:cNvSpPr txBox="1"/>
          <p:nvPr/>
        </p:nvSpPr>
        <p:spPr>
          <a:xfrm>
            <a:off x="-1971923" y="-14351"/>
            <a:ext cx="1971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rgbClr val="FF0000"/>
                </a:solidFill>
              </a:rPr>
              <a:t>새로 추가된 페이지</a:t>
            </a:r>
          </a:p>
        </p:txBody>
      </p:sp>
      <p:sp>
        <p:nvSpPr>
          <p:cNvPr id="12" name="object 24">
            <a:extLst>
              <a:ext uri="{FF2B5EF4-FFF2-40B4-BE49-F238E27FC236}">
                <a16:creationId xmlns:a16="http://schemas.microsoft.com/office/drawing/2014/main" id="{05DA80D3-88E4-4F98-A10F-532AB7D533B2}"/>
              </a:ext>
            </a:extLst>
          </p:cNvPr>
          <p:cNvSpPr/>
          <p:nvPr/>
        </p:nvSpPr>
        <p:spPr>
          <a:xfrm>
            <a:off x="542261" y="1902341"/>
            <a:ext cx="1481455" cy="165735"/>
          </a:xfrm>
          <a:custGeom>
            <a:avLst/>
            <a:gdLst/>
            <a:ahLst/>
            <a:cxnLst/>
            <a:rect l="l" t="t" r="r" b="b"/>
            <a:pathLst>
              <a:path w="1481454" h="165735">
                <a:moveTo>
                  <a:pt x="1398447" y="0"/>
                </a:moveTo>
                <a:lnTo>
                  <a:pt x="82816" y="0"/>
                </a:lnTo>
                <a:lnTo>
                  <a:pt x="50583" y="6507"/>
                </a:lnTo>
                <a:lnTo>
                  <a:pt x="24258" y="24253"/>
                </a:lnTo>
                <a:lnTo>
                  <a:pt x="6508" y="50577"/>
                </a:lnTo>
                <a:lnTo>
                  <a:pt x="0" y="82816"/>
                </a:lnTo>
                <a:lnTo>
                  <a:pt x="6508" y="115048"/>
                </a:lnTo>
                <a:lnTo>
                  <a:pt x="24258" y="141368"/>
                </a:lnTo>
                <a:lnTo>
                  <a:pt x="50583" y="159113"/>
                </a:lnTo>
                <a:lnTo>
                  <a:pt x="82816" y="165620"/>
                </a:lnTo>
                <a:lnTo>
                  <a:pt x="1398447" y="165620"/>
                </a:lnTo>
                <a:lnTo>
                  <a:pt x="1430681" y="159113"/>
                </a:lnTo>
                <a:lnTo>
                  <a:pt x="1457005" y="141368"/>
                </a:lnTo>
                <a:lnTo>
                  <a:pt x="1474755" y="115048"/>
                </a:lnTo>
                <a:lnTo>
                  <a:pt x="1481264" y="82816"/>
                </a:lnTo>
                <a:lnTo>
                  <a:pt x="1474755" y="50577"/>
                </a:lnTo>
                <a:lnTo>
                  <a:pt x="1457005" y="24253"/>
                </a:lnTo>
                <a:lnTo>
                  <a:pt x="1430681" y="6507"/>
                </a:lnTo>
                <a:lnTo>
                  <a:pt x="1398447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5">
            <a:extLst>
              <a:ext uri="{FF2B5EF4-FFF2-40B4-BE49-F238E27FC236}">
                <a16:creationId xmlns:a16="http://schemas.microsoft.com/office/drawing/2014/main" id="{A53EED26-D3E8-414E-A7CD-0E3856514C60}"/>
              </a:ext>
            </a:extLst>
          </p:cNvPr>
          <p:cNvSpPr txBox="1"/>
          <p:nvPr/>
        </p:nvSpPr>
        <p:spPr>
          <a:xfrm>
            <a:off x="610034" y="1872885"/>
            <a:ext cx="133540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spc="-95" dirty="0">
                <a:solidFill>
                  <a:srgbClr val="FFFFFF"/>
                </a:solidFill>
                <a:latin typeface="Spoqa Han Sans Neo"/>
                <a:cs typeface="Spoqa Han Sans Neo"/>
              </a:rPr>
              <a:t>22</a:t>
            </a:r>
            <a:r>
              <a:rPr sz="1100" spc="-120" dirty="0">
                <a:solidFill>
                  <a:srgbClr val="FFFFFF"/>
                </a:solidFill>
                <a:latin typeface="Spoqa Han Sans Neo"/>
                <a:cs typeface="Spoqa Han Sans Neo"/>
              </a:rPr>
              <a:t>k</a:t>
            </a:r>
            <a:r>
              <a:rPr sz="1100" spc="-85" dirty="0">
                <a:solidFill>
                  <a:srgbClr val="FFFFFF"/>
                </a:solidFill>
                <a:latin typeface="Spoqa Han Sans Neo"/>
                <a:cs typeface="Spoqa Han Sans Neo"/>
              </a:rPr>
              <a:t>W</a:t>
            </a:r>
            <a:r>
              <a:rPr sz="1100" spc="6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114" dirty="0">
                <a:solidFill>
                  <a:srgbClr val="FFFFFF"/>
                </a:solidFill>
                <a:latin typeface="Spoqa Han Sans Neo"/>
                <a:cs typeface="Spoqa Han Sans Neo"/>
              </a:rPr>
              <a:t>완전개</a:t>
            </a:r>
            <a:r>
              <a:rPr sz="1100" spc="-95" dirty="0">
                <a:solidFill>
                  <a:srgbClr val="FFFFFF"/>
                </a:solidFill>
                <a:latin typeface="Spoqa Han Sans Neo"/>
                <a:cs typeface="Spoqa Han Sans Neo"/>
              </a:rPr>
              <a:t>방</a:t>
            </a:r>
            <a:r>
              <a:rPr sz="1100" spc="60" dirty="0">
                <a:solidFill>
                  <a:srgbClr val="FFFFFF"/>
                </a:solidFill>
                <a:latin typeface="Spoqa Han Sans Neo"/>
                <a:cs typeface="Spoqa Han Sans Neo"/>
              </a:rPr>
              <a:t> </a:t>
            </a:r>
            <a:r>
              <a:rPr sz="1100" spc="-114" dirty="0">
                <a:solidFill>
                  <a:srgbClr val="FFFFFF"/>
                </a:solidFill>
                <a:latin typeface="Spoqa Han Sans Neo"/>
                <a:cs typeface="Spoqa Han Sans Neo"/>
              </a:rPr>
              <a:t>스텐드형</a:t>
            </a:r>
            <a:endParaRPr sz="1100" dirty="0">
              <a:latin typeface="Spoqa Han Sans Neo"/>
              <a:cs typeface="Spoqa Han Sans Neo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51FE9DC9-3BBE-4A06-BD04-E1C9585FF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217" y="1370488"/>
            <a:ext cx="3654512" cy="435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34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F6397F7-DFA6-4612-B2DF-935F5B2BE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03" y="0"/>
            <a:ext cx="5077656" cy="71691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8708B6-BB6C-47E6-9BD6-02CEEC16928C}"/>
              </a:ext>
            </a:extLst>
          </p:cNvPr>
          <p:cNvSpPr txBox="1"/>
          <p:nvPr/>
        </p:nvSpPr>
        <p:spPr>
          <a:xfrm>
            <a:off x="1" y="374110"/>
            <a:ext cx="4657059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급속충전기</a:t>
            </a:r>
            <a:r>
              <a:rPr lang="en-US" altLang="ko-KR" dirty="0"/>
              <a:t>(50kW/100kW)</a:t>
            </a:r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D640EE-17D3-46E1-9601-DEBB273D0EE9}"/>
              </a:ext>
            </a:extLst>
          </p:cNvPr>
          <p:cNvSpPr txBox="1"/>
          <p:nvPr/>
        </p:nvSpPr>
        <p:spPr>
          <a:xfrm>
            <a:off x="4999127" y="1437008"/>
            <a:ext cx="7549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solidFill>
                  <a:srgbClr val="FF0000"/>
                </a:solidFill>
              </a:rPr>
              <a:t>등록제품</a:t>
            </a:r>
          </a:p>
        </p:txBody>
      </p:sp>
      <p:pic>
        <p:nvPicPr>
          <p:cNvPr id="1026" name="Picture 2" descr="조달청 로고">
            <a:extLst>
              <a:ext uri="{FF2B5EF4-FFF2-40B4-BE49-F238E27FC236}">
                <a16:creationId xmlns:a16="http://schemas.microsoft.com/office/drawing/2014/main" id="{4C1E98C9-4C48-4B3D-812E-A118E5644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481" y="1399830"/>
            <a:ext cx="733646" cy="32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7A66984C-C3D3-4EFF-B61B-DF875749126E}"/>
              </a:ext>
            </a:extLst>
          </p:cNvPr>
          <p:cNvSpPr/>
          <p:nvPr/>
        </p:nvSpPr>
        <p:spPr>
          <a:xfrm>
            <a:off x="4100302" y="1325652"/>
            <a:ext cx="1653736" cy="4762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E81A242-2EF9-4BD6-B4BB-AF687DC3067E}"/>
              </a:ext>
            </a:extLst>
          </p:cNvPr>
          <p:cNvSpPr/>
          <p:nvPr/>
        </p:nvSpPr>
        <p:spPr>
          <a:xfrm>
            <a:off x="3346101" y="5486400"/>
            <a:ext cx="331596" cy="110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F9DCD9-97FE-4E31-8456-34F5E2FA190B}"/>
              </a:ext>
            </a:extLst>
          </p:cNvPr>
          <p:cNvSpPr txBox="1"/>
          <p:nvPr/>
        </p:nvSpPr>
        <p:spPr>
          <a:xfrm>
            <a:off x="3248129" y="5441638"/>
            <a:ext cx="527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00" dirty="0">
                <a:solidFill>
                  <a:srgbClr val="FF0000"/>
                </a:solidFill>
              </a:rPr>
              <a:t>1000Vdc</a:t>
            </a:r>
            <a:endParaRPr lang="ko-KR" altLang="en-US" sz="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20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BA88F163-4314-42D6-A923-612865E3C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042355"/>
              </p:ext>
            </p:extLst>
          </p:nvPr>
        </p:nvGraphicFramePr>
        <p:xfrm>
          <a:off x="132922" y="4877907"/>
          <a:ext cx="2520315" cy="2009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항목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사양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제품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크기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W270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D135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H385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표시장치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7인치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터치방식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TFT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LCD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커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넥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타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L="2730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C-Type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사용방법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메뉴기반의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터치스크린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자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인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6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비밀번호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입력(기본)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또는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RFID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카드(선택)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AC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220V±10%,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단상AC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32A,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7kW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전압/전류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±1%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동작온도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8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-20~50°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압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단락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등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급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IP44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2150F115-96C9-4CB2-9438-0BC7153B9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120296"/>
              </p:ext>
            </p:extLst>
          </p:nvPr>
        </p:nvGraphicFramePr>
        <p:xfrm>
          <a:off x="2814914" y="4877907"/>
          <a:ext cx="2520315" cy="2009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항목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사양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C9E8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제품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크기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W270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D135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H385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표시장치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7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1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</a:t>
                      </a: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8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4</a:t>
                      </a: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p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i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x</a:t>
                      </a: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e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l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액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커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넥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타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C-Type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사용방법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메뉴기반의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버튼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터치방식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사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자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인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증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원터치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입력(기본)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또는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RFID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7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카드(선택)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입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AC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6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220V±10%,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기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적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단상AC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220V,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60Hz,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Max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32A,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7kW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전압/전류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정밀도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12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±1%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동작온도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marR="2222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-20~50°C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압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과</a:t>
                      </a: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전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4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단락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보호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1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출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력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차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단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3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방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수</a:t>
                      </a:r>
                      <a:r>
                        <a:rPr sz="700" spc="4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 </a:t>
                      </a:r>
                      <a:r>
                        <a:rPr sz="700" spc="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등</a:t>
                      </a:r>
                      <a:r>
                        <a:rPr sz="700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급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2F2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55" dirty="0">
                          <a:solidFill>
                            <a:srgbClr val="231F20"/>
                          </a:solidFill>
                          <a:latin typeface="Noto Sans CJK KR Regular"/>
                          <a:cs typeface="Noto Sans CJK KR Regular"/>
                        </a:rPr>
                        <a:t>IP44</a:t>
                      </a:r>
                      <a:endParaRPr sz="700">
                        <a:latin typeface="Noto Sans CJK KR Regular"/>
                        <a:cs typeface="Noto Sans CJK KR Regular"/>
                      </a:endParaRPr>
                    </a:p>
                  </a:txBody>
                  <a:tcPr marL="0" marR="0" marT="9525" marB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object 10">
            <a:extLst>
              <a:ext uri="{FF2B5EF4-FFF2-40B4-BE49-F238E27FC236}">
                <a16:creationId xmlns:a16="http://schemas.microsoft.com/office/drawing/2014/main" id="{967C3FBF-842D-4973-B401-42E88FAA91B5}"/>
              </a:ext>
            </a:extLst>
          </p:cNvPr>
          <p:cNvSpPr txBox="1"/>
          <p:nvPr/>
        </p:nvSpPr>
        <p:spPr>
          <a:xfrm>
            <a:off x="2814914" y="4640309"/>
            <a:ext cx="360045" cy="165735"/>
          </a:xfrm>
          <a:prstGeom prst="rect">
            <a:avLst/>
          </a:prstGeom>
          <a:solidFill>
            <a:srgbClr val="0097D6"/>
          </a:solidFill>
        </p:spPr>
        <p:txBody>
          <a:bodyPr vert="horz" wrap="square" lIns="0" tIns="0" rIns="0" bIns="0" rtlCol="0">
            <a:spAutoFit/>
          </a:bodyPr>
          <a:lstStyle/>
          <a:p>
            <a:pPr marL="63500">
              <a:lnSpc>
                <a:spcPts val="1150"/>
              </a:lnSpc>
            </a:pPr>
            <a:r>
              <a:rPr sz="1000" spc="-1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제원</a:t>
            </a:r>
            <a:endParaRPr sz="1000" dirty="0">
              <a:latin typeface="Noto Sans CJK KR Regular"/>
              <a:cs typeface="Noto Sans CJK KR Regular"/>
            </a:endParaRP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2AA8D324-D356-4C7C-BCD9-380DCBCE73B5}"/>
              </a:ext>
            </a:extLst>
          </p:cNvPr>
          <p:cNvSpPr txBox="1"/>
          <p:nvPr/>
        </p:nvSpPr>
        <p:spPr>
          <a:xfrm>
            <a:off x="132922" y="3087841"/>
            <a:ext cx="1061085" cy="154940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16839" indent="-79375">
              <a:lnSpc>
                <a:spcPct val="100000"/>
              </a:lnSpc>
              <a:spcBef>
                <a:spcPts val="2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실시간</a:t>
            </a:r>
            <a:r>
              <a:rPr sz="850" spc="1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충전요금계산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프리모드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장애표시</a:t>
            </a:r>
            <a:r>
              <a:rPr sz="850" spc="1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팝업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과전류/과열감지</a:t>
            </a:r>
            <a:r>
              <a:rPr sz="850" spc="2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팝업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비상스위치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디버그모드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7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RFID</a:t>
            </a:r>
            <a:r>
              <a:rPr sz="850" spc="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옵션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터치스크린방식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스탠드형(옵션)</a:t>
            </a:r>
            <a:endParaRPr sz="850" dirty="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7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RFID(옵션)</a:t>
            </a:r>
            <a:endParaRPr sz="850" dirty="0">
              <a:latin typeface="Noto Sans CJK KR Regular"/>
              <a:cs typeface="Noto Sans CJK KR Regular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5998D96F-4BDD-4FD8-85F8-A1BBB90C1B3C}"/>
              </a:ext>
            </a:extLst>
          </p:cNvPr>
          <p:cNvSpPr txBox="1"/>
          <p:nvPr/>
        </p:nvSpPr>
        <p:spPr>
          <a:xfrm>
            <a:off x="132922" y="4640309"/>
            <a:ext cx="360045" cy="165735"/>
          </a:xfrm>
          <a:prstGeom prst="rect">
            <a:avLst/>
          </a:prstGeom>
          <a:solidFill>
            <a:srgbClr val="0097D6"/>
          </a:solidFill>
        </p:spPr>
        <p:txBody>
          <a:bodyPr vert="horz" wrap="square" lIns="0" tIns="0" rIns="0" bIns="0" rtlCol="0">
            <a:spAutoFit/>
          </a:bodyPr>
          <a:lstStyle/>
          <a:p>
            <a:pPr marL="63500">
              <a:lnSpc>
                <a:spcPts val="1150"/>
              </a:lnSpc>
            </a:pPr>
            <a:r>
              <a:rPr sz="1000" spc="-1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제원</a:t>
            </a:r>
            <a:endParaRPr sz="1000">
              <a:latin typeface="Noto Sans CJK KR Regular"/>
              <a:cs typeface="Noto Sans CJK KR Regular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1213DF85-B646-49BF-A6E7-622266099DB6}"/>
              </a:ext>
            </a:extLst>
          </p:cNvPr>
          <p:cNvSpPr txBox="1"/>
          <p:nvPr/>
        </p:nvSpPr>
        <p:spPr>
          <a:xfrm>
            <a:off x="180023" y="2902000"/>
            <a:ext cx="360045" cy="165735"/>
          </a:xfrm>
          <a:prstGeom prst="rect">
            <a:avLst/>
          </a:prstGeom>
          <a:solidFill>
            <a:srgbClr val="ED1A3A"/>
          </a:solidFill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50"/>
              </a:lnSpc>
            </a:pPr>
            <a:r>
              <a:rPr sz="1000" spc="-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특징</a:t>
            </a:r>
            <a:endParaRPr sz="1000">
              <a:latin typeface="Noto Sans CJK KR Regular"/>
              <a:cs typeface="Noto Sans CJK KR Regular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62BF7060-8557-4BB4-80DE-EAA9574C4CEA}"/>
              </a:ext>
            </a:extLst>
          </p:cNvPr>
          <p:cNvSpPr txBox="1"/>
          <p:nvPr/>
        </p:nvSpPr>
        <p:spPr>
          <a:xfrm>
            <a:off x="2814914" y="3151320"/>
            <a:ext cx="1143000" cy="78740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16839" indent="-79375">
              <a:lnSpc>
                <a:spcPct val="100000"/>
              </a:lnSpc>
              <a:spcBef>
                <a:spcPts val="2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충전상태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액정</a:t>
            </a:r>
            <a:r>
              <a:rPr sz="850" spc="3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LCD표시</a:t>
            </a:r>
            <a:endParaRPr sz="85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5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충전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5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버튼</a:t>
            </a:r>
            <a:r>
              <a:rPr sz="850" spc="25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 </a:t>
            </a: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방식</a:t>
            </a:r>
            <a:endParaRPr sz="85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비상스위치</a:t>
            </a:r>
            <a:endParaRPr sz="85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6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디버그모드</a:t>
            </a:r>
            <a:endParaRPr sz="850">
              <a:latin typeface="Noto Sans CJK KR Regular"/>
              <a:cs typeface="Noto Sans CJK KR Regular"/>
            </a:endParaRPr>
          </a:p>
          <a:p>
            <a:pPr marL="116839" indent="-79375">
              <a:lnSpc>
                <a:spcPct val="100000"/>
              </a:lnSpc>
              <a:spcBef>
                <a:spcPts val="180"/>
              </a:spcBef>
              <a:buSzPct val="58823"/>
              <a:buChar char="■"/>
              <a:tabLst>
                <a:tab pos="117475" algn="l"/>
              </a:tabLst>
            </a:pPr>
            <a:r>
              <a:rPr sz="850" spc="-70" dirty="0">
                <a:solidFill>
                  <a:srgbClr val="231F20"/>
                </a:solidFill>
                <a:latin typeface="Noto Sans CJK KR Regular"/>
                <a:cs typeface="Noto Sans CJK KR Regular"/>
              </a:rPr>
              <a:t>RFID(옵션)</a:t>
            </a:r>
            <a:endParaRPr sz="850">
              <a:latin typeface="Noto Sans CJK KR Regular"/>
              <a:cs typeface="Noto Sans CJK KR Regular"/>
            </a:endParaRPr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5CCBB91E-E6AF-446B-BA51-CF544CC6FA08}"/>
              </a:ext>
            </a:extLst>
          </p:cNvPr>
          <p:cNvSpPr txBox="1"/>
          <p:nvPr/>
        </p:nvSpPr>
        <p:spPr>
          <a:xfrm>
            <a:off x="2862012" y="2965470"/>
            <a:ext cx="360045" cy="165735"/>
          </a:xfrm>
          <a:prstGeom prst="rect">
            <a:avLst/>
          </a:prstGeom>
          <a:solidFill>
            <a:srgbClr val="ED1A3A"/>
          </a:solidFill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50"/>
              </a:lnSpc>
            </a:pPr>
            <a:r>
              <a:rPr sz="1000" spc="-5" dirty="0">
                <a:solidFill>
                  <a:srgbClr val="D1D3D4"/>
                </a:solidFill>
                <a:latin typeface="Noto Sans CJK KR Regular"/>
                <a:cs typeface="Noto Sans CJK KR Regular"/>
              </a:rPr>
              <a:t>특징</a:t>
            </a:r>
            <a:endParaRPr sz="1000">
              <a:latin typeface="Noto Sans CJK KR Regular"/>
              <a:cs typeface="Noto Sans CJK KR Regular"/>
            </a:endParaRPr>
          </a:p>
        </p:txBody>
      </p:sp>
      <p:pic>
        <p:nvPicPr>
          <p:cNvPr id="11" name="object 21">
            <a:extLst>
              <a:ext uri="{FF2B5EF4-FFF2-40B4-BE49-F238E27FC236}">
                <a16:creationId xmlns:a16="http://schemas.microsoft.com/office/drawing/2014/main" id="{126478CF-B858-43EA-9A18-C756D61B654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7093" y="923105"/>
            <a:ext cx="1433660" cy="200914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0AD09CF-A0A1-43AC-9A07-3BDCC31B6962}"/>
              </a:ext>
            </a:extLst>
          </p:cNvPr>
          <p:cNvSpPr txBox="1"/>
          <p:nvPr/>
        </p:nvSpPr>
        <p:spPr>
          <a:xfrm>
            <a:off x="3289" y="351346"/>
            <a:ext cx="488768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홈충전기용</a:t>
            </a:r>
            <a:r>
              <a:rPr lang="en-US" altLang="ko-KR" dirty="0"/>
              <a:t>(7kW)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5956E6-3A9A-495B-BAA9-6B86CA847E9D}"/>
              </a:ext>
            </a:extLst>
          </p:cNvPr>
          <p:cNvSpPr txBox="1"/>
          <p:nvPr/>
        </p:nvSpPr>
        <p:spPr>
          <a:xfrm>
            <a:off x="0" y="765110"/>
            <a:ext cx="1061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CS300C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18C1AE-BA3B-46A9-95A5-11CF53DE913C}"/>
              </a:ext>
            </a:extLst>
          </p:cNvPr>
          <p:cNvSpPr txBox="1"/>
          <p:nvPr/>
        </p:nvSpPr>
        <p:spPr>
          <a:xfrm>
            <a:off x="2782802" y="777661"/>
            <a:ext cx="1061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CUS300F</a:t>
            </a:r>
            <a:endParaRPr lang="ko-KR" altLang="en-US" dirty="0"/>
          </a:p>
        </p:txBody>
      </p:sp>
      <p:pic>
        <p:nvPicPr>
          <p:cNvPr id="13" name="그림 12" descr="텍스트, 측정기, 주차장이(가) 표시된 사진&#10;&#10;자동 생성된 설명">
            <a:extLst>
              <a:ext uri="{FF2B5EF4-FFF2-40B4-BE49-F238E27FC236}">
                <a16:creationId xmlns:a16="http://schemas.microsoft.com/office/drawing/2014/main" id="{2F3F8C38-3894-4064-97C0-72FB4FA73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710" y="859625"/>
            <a:ext cx="1423231" cy="200914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7F55726-7D4B-423B-8F90-CE1A01AEB876}"/>
              </a:ext>
            </a:extLst>
          </p:cNvPr>
          <p:cNvSpPr txBox="1"/>
          <p:nvPr/>
        </p:nvSpPr>
        <p:spPr>
          <a:xfrm>
            <a:off x="-1971923" y="-14351"/>
            <a:ext cx="1971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rgbClr val="FF0000"/>
                </a:solidFill>
              </a:rPr>
              <a:t>새로 추가된 페이지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5355D4D-2C9E-4C53-B69D-5BF50EBF43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471" y="1008857"/>
            <a:ext cx="3581054" cy="222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69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그림 61">
            <a:extLst>
              <a:ext uri="{FF2B5EF4-FFF2-40B4-BE49-F238E27FC236}">
                <a16:creationId xmlns:a16="http://schemas.microsoft.com/office/drawing/2014/main" id="{4B96B74F-C157-429F-9E42-DF3F51B49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03" y="0"/>
            <a:ext cx="5077656" cy="7169150"/>
          </a:xfrm>
          <a:prstGeom prst="rect">
            <a:avLst/>
          </a:prstGeom>
        </p:spPr>
      </p:pic>
      <p:sp>
        <p:nvSpPr>
          <p:cNvPr id="63" name="직사각형 62">
            <a:extLst>
              <a:ext uri="{FF2B5EF4-FFF2-40B4-BE49-F238E27FC236}">
                <a16:creationId xmlns:a16="http://schemas.microsoft.com/office/drawing/2014/main" id="{1F225952-12A5-4055-87C4-14139D78301B}"/>
              </a:ext>
            </a:extLst>
          </p:cNvPr>
          <p:cNvSpPr/>
          <p:nvPr/>
        </p:nvSpPr>
        <p:spPr>
          <a:xfrm>
            <a:off x="2945219" y="2094614"/>
            <a:ext cx="2052083" cy="28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4" name="object 53">
            <a:extLst>
              <a:ext uri="{FF2B5EF4-FFF2-40B4-BE49-F238E27FC236}">
                <a16:creationId xmlns:a16="http://schemas.microsoft.com/office/drawing/2014/main" id="{B1075D8D-B9FE-4198-8A47-2E02B420CA9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21242" y="1148315"/>
            <a:ext cx="1114284" cy="3896388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B2898FC3-6500-4099-A732-7B4CC6992507}"/>
              </a:ext>
            </a:extLst>
          </p:cNvPr>
          <p:cNvSpPr txBox="1"/>
          <p:nvPr/>
        </p:nvSpPr>
        <p:spPr>
          <a:xfrm>
            <a:off x="1" y="374110"/>
            <a:ext cx="4997302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가로등 충전기 사각형</a:t>
            </a:r>
            <a:r>
              <a:rPr lang="en-US" altLang="ko-KR" dirty="0"/>
              <a:t>(14kW) / </a:t>
            </a:r>
            <a:r>
              <a:rPr lang="ko-KR" altLang="en-US" dirty="0"/>
              <a:t>원통형</a:t>
            </a:r>
            <a:r>
              <a:rPr lang="en-US" altLang="ko-KR" dirty="0"/>
              <a:t>(30/40kW)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F8DBE6-8A32-4847-A9CF-287B900EFEDB}"/>
              </a:ext>
            </a:extLst>
          </p:cNvPr>
          <p:cNvSpPr txBox="1"/>
          <p:nvPr/>
        </p:nvSpPr>
        <p:spPr>
          <a:xfrm>
            <a:off x="-34368" y="2124713"/>
            <a:ext cx="7549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solidFill>
                  <a:srgbClr val="FF0000"/>
                </a:solidFill>
              </a:rPr>
              <a:t>등록제품</a:t>
            </a:r>
          </a:p>
        </p:txBody>
      </p:sp>
      <p:pic>
        <p:nvPicPr>
          <p:cNvPr id="7" name="Picture 2" descr="조달청 로고">
            <a:extLst>
              <a:ext uri="{FF2B5EF4-FFF2-40B4-BE49-F238E27FC236}">
                <a16:creationId xmlns:a16="http://schemas.microsoft.com/office/drawing/2014/main" id="{18135ADE-2FA4-42A4-BEBE-88FBF553B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8014" y="2087535"/>
            <a:ext cx="733646" cy="32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BD953E1F-5201-4A80-9747-AD4B45415D73}"/>
              </a:ext>
            </a:extLst>
          </p:cNvPr>
          <p:cNvSpPr/>
          <p:nvPr/>
        </p:nvSpPr>
        <p:spPr>
          <a:xfrm>
            <a:off x="-933193" y="2013357"/>
            <a:ext cx="1653736" cy="4762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CDAE79-684F-44D8-91E9-68E644E4E18C}"/>
              </a:ext>
            </a:extLst>
          </p:cNvPr>
          <p:cNvSpPr txBox="1"/>
          <p:nvPr/>
        </p:nvSpPr>
        <p:spPr>
          <a:xfrm>
            <a:off x="3661525" y="2151753"/>
            <a:ext cx="7549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solidFill>
                  <a:srgbClr val="FF0000"/>
                </a:solidFill>
              </a:rPr>
              <a:t>등록제품</a:t>
            </a:r>
          </a:p>
        </p:txBody>
      </p:sp>
      <p:pic>
        <p:nvPicPr>
          <p:cNvPr id="10" name="Picture 2" descr="조달청 로고">
            <a:extLst>
              <a:ext uri="{FF2B5EF4-FFF2-40B4-BE49-F238E27FC236}">
                <a16:creationId xmlns:a16="http://schemas.microsoft.com/office/drawing/2014/main" id="{B60FE5E5-7C43-4C82-9DB1-725AC4541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879" y="2114575"/>
            <a:ext cx="733646" cy="32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FCDD1072-3F66-4A9F-A16E-E93CAB45B146}"/>
              </a:ext>
            </a:extLst>
          </p:cNvPr>
          <p:cNvSpPr/>
          <p:nvPr/>
        </p:nvSpPr>
        <p:spPr>
          <a:xfrm>
            <a:off x="2762700" y="2040397"/>
            <a:ext cx="1653736" cy="4762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CC9A3D8-4B09-49CC-8C0D-3DE6DDDC5087}"/>
              </a:ext>
            </a:extLst>
          </p:cNvPr>
          <p:cNvSpPr/>
          <p:nvPr/>
        </p:nvSpPr>
        <p:spPr>
          <a:xfrm>
            <a:off x="2945219" y="1750423"/>
            <a:ext cx="276952" cy="130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E4B06-5B73-4C85-A7F2-0AB9F4705541}"/>
              </a:ext>
            </a:extLst>
          </p:cNvPr>
          <p:cNvSpPr txBox="1"/>
          <p:nvPr/>
        </p:nvSpPr>
        <p:spPr>
          <a:xfrm>
            <a:off x="2857297" y="1718108"/>
            <a:ext cx="4374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FF0000"/>
                </a:solidFill>
              </a:rPr>
              <a:t>15kW</a:t>
            </a:r>
            <a:endParaRPr lang="ko-KR" altLang="en-US" sz="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90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693</TotalTime>
  <Words>888</Words>
  <Application>Microsoft Office PowerPoint</Application>
  <PresentationFormat>B5(ISO) 용지(176x250mm)</PresentationFormat>
  <Paragraphs>303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9" baseType="lpstr">
      <vt:lpstr>Noto Sans CJK KR Regular</vt:lpstr>
      <vt:lpstr>Spoqa Han Sans Neo</vt:lpstr>
      <vt:lpstr>Arial</vt:lpstr>
      <vt:lpstr>Calibri</vt:lpstr>
      <vt:lpstr>Calibri Light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QK1457</dc:creator>
  <cp:lastModifiedBy>QK1457</cp:lastModifiedBy>
  <cp:revision>18</cp:revision>
  <cp:lastPrinted>2022-04-25T05:08:40Z</cp:lastPrinted>
  <dcterms:created xsi:type="dcterms:W3CDTF">2022-04-25T04:47:42Z</dcterms:created>
  <dcterms:modified xsi:type="dcterms:W3CDTF">2022-04-26T08:50:13Z</dcterms:modified>
</cp:coreProperties>
</file>